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73" r:id="rId11"/>
    <p:sldId id="274" r:id="rId12"/>
    <p:sldId id="276" r:id="rId13"/>
    <p:sldId id="277" r:id="rId14"/>
    <p:sldId id="271" r:id="rId15"/>
  </p:sldIdLst>
  <p:sldSz cx="18288000" cy="10287000"/>
  <p:notesSz cx="6858000" cy="9144000"/>
  <p:embeddedFontLst>
    <p:embeddedFont>
      <p:font typeface="Montserrat" panose="00000500000000000000" pitchFamily="2" charset="0"/>
      <p:regular r:id="rId17"/>
      <p:bold r:id="rId18"/>
      <p:italic r:id="rId19"/>
      <p:boldItalic r:id="rId20"/>
    </p:embeddedFont>
    <p:embeddedFont>
      <p:font typeface="Montserrat Bold" panose="00000800000000000000" charset="0"/>
      <p:regular r:id="rId21"/>
    </p:embeddedFont>
    <p:embeddedFont>
      <p:font typeface="Poppins" panose="00000500000000000000" pitchFamily="2" charset="0"/>
      <p:regular r:id="rId22"/>
      <p:bold r:id="rId23"/>
      <p:italic r:id="rId24"/>
      <p:boldItalic r:id="rId25"/>
    </p:embeddedFont>
    <p:embeddedFont>
      <p:font typeface="Poppins Bold" panose="00000800000000000000"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50" d="100"/>
          <a:sy n="50" d="100"/>
        </p:scale>
        <p:origin x="422" y="-9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24.svg>
</file>

<file path=ppt/media/image3.png>
</file>

<file path=ppt/media/image4.sv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7D3A0D-74F7-4438-BED1-25E3B25B25EB}" type="datetimeFigureOut">
              <a:rPr lang="vi-VN" smtClean="0"/>
              <a:t>29/12/2025</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6F9C82-9361-4645-A2B8-4069E1A15B03}" type="slidenum">
              <a:rPr lang="vi-VN" smtClean="0"/>
              <a:t>‹#›</a:t>
            </a:fld>
            <a:endParaRPr lang="vi-VN"/>
          </a:p>
        </p:txBody>
      </p:sp>
    </p:spTree>
    <p:extLst>
      <p:ext uri="{BB962C8B-B14F-4D97-AF65-F5344CB8AC3E}">
        <p14:creationId xmlns:p14="http://schemas.microsoft.com/office/powerpoint/2010/main" val="20300924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vi-VN" dirty="0"/>
          </a:p>
        </p:txBody>
      </p:sp>
      <p:sp>
        <p:nvSpPr>
          <p:cNvPr id="4" name="Slide Number Placeholder 3"/>
          <p:cNvSpPr>
            <a:spLocks noGrp="1"/>
          </p:cNvSpPr>
          <p:nvPr>
            <p:ph type="sldNum" sz="quarter" idx="5"/>
          </p:nvPr>
        </p:nvSpPr>
        <p:spPr/>
        <p:txBody>
          <a:bodyPr/>
          <a:lstStyle/>
          <a:p>
            <a:fld id="{726F9C82-9361-4645-A2B8-4069E1A15B03}" type="slidenum">
              <a:rPr lang="vi-VN" smtClean="0"/>
              <a:t>9</a:t>
            </a:fld>
            <a:endParaRPr lang="vi-VN"/>
          </a:p>
        </p:txBody>
      </p:sp>
    </p:spTree>
    <p:extLst>
      <p:ext uri="{BB962C8B-B14F-4D97-AF65-F5344CB8AC3E}">
        <p14:creationId xmlns:p14="http://schemas.microsoft.com/office/powerpoint/2010/main" val="23726994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86D1A7-1527-5A2F-A298-D675AC6A790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356309-EEAA-232B-5AC5-4DD8FA58382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501110-4644-C58B-7057-0F66EDB97AF2}"/>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0A2E93E0-81AD-9AC4-F814-353871EF44DA}"/>
              </a:ext>
            </a:extLst>
          </p:cNvPr>
          <p:cNvSpPr>
            <a:spLocks noGrp="1"/>
          </p:cNvSpPr>
          <p:nvPr>
            <p:ph type="sldNum" sz="quarter" idx="5"/>
          </p:nvPr>
        </p:nvSpPr>
        <p:spPr/>
        <p:txBody>
          <a:bodyPr/>
          <a:lstStyle/>
          <a:p>
            <a:fld id="{726F9C82-9361-4645-A2B8-4069E1A15B03}" type="slidenum">
              <a:rPr lang="vi-VN" smtClean="0"/>
              <a:t>10</a:t>
            </a:fld>
            <a:endParaRPr lang="vi-VN"/>
          </a:p>
        </p:txBody>
      </p:sp>
    </p:spTree>
    <p:extLst>
      <p:ext uri="{BB962C8B-B14F-4D97-AF65-F5344CB8AC3E}">
        <p14:creationId xmlns:p14="http://schemas.microsoft.com/office/powerpoint/2010/main" val="10614678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A21AC6-B77A-0ADC-F11C-0D907BB2C0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C690E5B-75EA-1346-AB16-293B77B7D1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978D0C6-F615-CC11-6B8A-81F9F8CCB08C}"/>
              </a:ext>
            </a:extLst>
          </p:cNvPr>
          <p:cNvSpPr>
            <a:spLocks noGrp="1"/>
          </p:cNvSpPr>
          <p:nvPr>
            <p:ph type="body" idx="1"/>
          </p:nvPr>
        </p:nvSpPr>
        <p:spPr/>
        <p:txBody>
          <a:bodyPr/>
          <a:lstStyle/>
          <a:p>
            <a:endParaRPr lang="vi-VN" dirty="0"/>
          </a:p>
        </p:txBody>
      </p:sp>
      <p:sp>
        <p:nvSpPr>
          <p:cNvPr id="4" name="Slide Number Placeholder 3">
            <a:extLst>
              <a:ext uri="{FF2B5EF4-FFF2-40B4-BE49-F238E27FC236}">
                <a16:creationId xmlns:a16="http://schemas.microsoft.com/office/drawing/2014/main" id="{14DE7E3B-CDEA-4E7F-9A01-FB4D3DF7275B}"/>
              </a:ext>
            </a:extLst>
          </p:cNvPr>
          <p:cNvSpPr>
            <a:spLocks noGrp="1"/>
          </p:cNvSpPr>
          <p:nvPr>
            <p:ph type="sldNum" sz="quarter" idx="5"/>
          </p:nvPr>
        </p:nvSpPr>
        <p:spPr/>
        <p:txBody>
          <a:bodyPr/>
          <a:lstStyle/>
          <a:p>
            <a:fld id="{726F9C82-9361-4645-A2B8-4069E1A15B03}" type="slidenum">
              <a:rPr lang="vi-VN" smtClean="0"/>
              <a:t>11</a:t>
            </a:fld>
            <a:endParaRPr lang="vi-VN"/>
          </a:p>
        </p:txBody>
      </p:sp>
    </p:spTree>
    <p:extLst>
      <p:ext uri="{BB962C8B-B14F-4D97-AF65-F5344CB8AC3E}">
        <p14:creationId xmlns:p14="http://schemas.microsoft.com/office/powerpoint/2010/main" val="35504502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7.xml"/><Relationship Id="rId4" Type="http://schemas.openxmlformats.org/officeDocument/2006/relationships/image" Target="../media/image24.svg"/></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8860676" y="7940602"/>
            <a:ext cx="14099416" cy="1409941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70000"/>
            </a:solidFill>
          </p:spPr>
          <p:txBody>
            <a:bodyPr/>
            <a:lstStyle/>
            <a:p>
              <a:endParaRPr lang="vi-VN"/>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6420234" y="-1717598"/>
            <a:ext cx="3735531" cy="3735531"/>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70000"/>
            </a:solidFill>
            <a:ln w="952500" cap="sq">
              <a:solidFill>
                <a:srgbClr val="A70000"/>
              </a:solidFill>
              <a:prstDash val="solid"/>
              <a:miter/>
            </a:ln>
          </p:spPr>
          <p:txBody>
            <a:bodyPr/>
            <a:lstStyle/>
            <a:p>
              <a:endParaRPr lang="vi-VN"/>
            </a:p>
          </p:txBody>
        </p:sp>
        <p:sp>
          <p:nvSpPr>
            <p:cNvPr id="7" name="TextBox 7"/>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3312760" y="9471948"/>
            <a:ext cx="3735531" cy="3735531"/>
            <a:chOff x="0" y="0"/>
            <a:chExt cx="812800" cy="812800"/>
          </a:xfrm>
        </p:grpSpPr>
        <p:sp>
          <p:nvSpPr>
            <p:cNvPr id="9" name="Freeform 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70000"/>
            </a:solidFill>
            <a:ln w="952500" cap="sq">
              <a:solidFill>
                <a:srgbClr val="A70000"/>
              </a:solidFill>
              <a:prstDash val="solid"/>
              <a:miter/>
            </a:ln>
          </p:spPr>
          <p:txBody>
            <a:bodyPr/>
            <a:lstStyle/>
            <a:p>
              <a:endParaRPr lang="vi-VN"/>
            </a:p>
          </p:txBody>
        </p:sp>
        <p:sp>
          <p:nvSpPr>
            <p:cNvPr id="10" name="TextBox 10"/>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4312210" y="4254020"/>
            <a:ext cx="9663580" cy="1917700"/>
          </a:xfrm>
          <a:prstGeom prst="rect">
            <a:avLst/>
          </a:prstGeom>
        </p:spPr>
        <p:txBody>
          <a:bodyPr lIns="0" tIns="0" rIns="0" bIns="0" rtlCol="0" anchor="t">
            <a:spAutoFit/>
          </a:bodyPr>
          <a:lstStyle/>
          <a:p>
            <a:pPr algn="ctr">
              <a:lnSpc>
                <a:spcPts val="7700"/>
              </a:lnSpc>
            </a:pPr>
            <a:r>
              <a:rPr lang="en-US" sz="5500" b="1" dirty="0">
                <a:solidFill>
                  <a:srgbClr val="A70000"/>
                </a:solidFill>
                <a:latin typeface="Montserrat Bold"/>
                <a:ea typeface="Montserrat Bold"/>
                <a:cs typeface="Montserrat Bold"/>
                <a:sym typeface="Montserrat Bold"/>
              </a:rPr>
              <a:t>XÂY DỰNG WEBSITE BÁN </a:t>
            </a:r>
          </a:p>
          <a:p>
            <a:pPr algn="ctr">
              <a:lnSpc>
                <a:spcPts val="7700"/>
              </a:lnSpc>
              <a:spcBef>
                <a:spcPct val="0"/>
              </a:spcBef>
            </a:pPr>
            <a:r>
              <a:rPr lang="en-US" sz="5500" b="1" dirty="0">
                <a:solidFill>
                  <a:srgbClr val="A70000"/>
                </a:solidFill>
                <a:latin typeface="Montserrat Bold"/>
                <a:ea typeface="Montserrat Bold"/>
                <a:cs typeface="Montserrat Bold"/>
                <a:sym typeface="Montserrat Bold"/>
              </a:rPr>
              <a:t>ĐIỆN THOẠI DI ĐỘNG</a:t>
            </a:r>
            <a:r>
              <a:rPr lang="en-US" sz="5500" dirty="0">
                <a:solidFill>
                  <a:srgbClr val="051D40"/>
                </a:solidFill>
                <a:latin typeface="Montserrat"/>
                <a:ea typeface="Montserrat"/>
                <a:cs typeface="Montserrat"/>
                <a:sym typeface="Montserrat"/>
              </a:rPr>
              <a:t> </a:t>
            </a:r>
          </a:p>
        </p:txBody>
      </p:sp>
      <p:sp>
        <p:nvSpPr>
          <p:cNvPr id="12" name="TextBox 12"/>
          <p:cNvSpPr txBox="1"/>
          <p:nvPr/>
        </p:nvSpPr>
        <p:spPr>
          <a:xfrm>
            <a:off x="370206" y="7854877"/>
            <a:ext cx="4152372" cy="470385"/>
          </a:xfrm>
          <a:prstGeom prst="rect">
            <a:avLst/>
          </a:prstGeom>
        </p:spPr>
        <p:txBody>
          <a:bodyPr lIns="0" tIns="0" rIns="0" bIns="0" rtlCol="0" anchor="t">
            <a:spAutoFit/>
          </a:bodyPr>
          <a:lstStyle/>
          <a:p>
            <a:pPr algn="l">
              <a:lnSpc>
                <a:spcPts val="3855"/>
              </a:lnSpc>
              <a:spcBef>
                <a:spcPct val="0"/>
              </a:spcBef>
            </a:pPr>
            <a:r>
              <a:rPr lang="en-US" sz="2753" spc="-55" dirty="0">
                <a:solidFill>
                  <a:srgbClr val="051D40"/>
                </a:solidFill>
                <a:latin typeface="Poppins"/>
                <a:ea typeface="Poppins"/>
                <a:cs typeface="Poppins"/>
                <a:sym typeface="Poppins"/>
              </a:rPr>
              <a:t>GVHD: </a:t>
            </a:r>
            <a:r>
              <a:rPr lang="en-US" sz="2753" b="1" spc="-55" dirty="0" err="1">
                <a:solidFill>
                  <a:srgbClr val="051D40"/>
                </a:solidFill>
                <a:latin typeface="Poppins Bold"/>
                <a:ea typeface="Poppins Bold"/>
                <a:cs typeface="Poppins Bold"/>
                <a:sym typeface="Poppins Bold"/>
              </a:rPr>
              <a:t>ThS</a:t>
            </a:r>
            <a:r>
              <a:rPr lang="en-US" sz="2753" b="1" spc="-55" dirty="0">
                <a:solidFill>
                  <a:srgbClr val="051D40"/>
                </a:solidFill>
                <a:latin typeface="Poppins Bold"/>
                <a:ea typeface="Poppins Bold"/>
                <a:cs typeface="Poppins Bold"/>
                <a:sym typeface="Poppins Bold"/>
              </a:rPr>
              <a:t>. Võ </a:t>
            </a:r>
            <a:r>
              <a:rPr lang="en-US" sz="2753" b="1" spc="-55" dirty="0" err="1">
                <a:solidFill>
                  <a:srgbClr val="051D40"/>
                </a:solidFill>
                <a:latin typeface="Poppins Bold"/>
                <a:ea typeface="Poppins Bold"/>
                <a:cs typeface="Poppins Bold"/>
                <a:sym typeface="Poppins Bold"/>
              </a:rPr>
              <a:t>Thành</a:t>
            </a:r>
            <a:r>
              <a:rPr lang="en-US" sz="2753" b="1" spc="-55" dirty="0">
                <a:solidFill>
                  <a:srgbClr val="051D40"/>
                </a:solidFill>
                <a:latin typeface="Poppins Bold"/>
                <a:ea typeface="Poppins Bold"/>
                <a:cs typeface="Poppins Bold"/>
                <a:sym typeface="Poppins Bold"/>
              </a:rPr>
              <a:t> C</a:t>
            </a:r>
          </a:p>
        </p:txBody>
      </p:sp>
      <p:sp>
        <p:nvSpPr>
          <p:cNvPr id="13" name="TextBox 13"/>
          <p:cNvSpPr txBox="1"/>
          <p:nvPr/>
        </p:nvSpPr>
        <p:spPr>
          <a:xfrm>
            <a:off x="4762480" y="3427965"/>
            <a:ext cx="8763040" cy="646429"/>
          </a:xfrm>
          <a:prstGeom prst="rect">
            <a:avLst/>
          </a:prstGeom>
        </p:spPr>
        <p:txBody>
          <a:bodyPr lIns="0" tIns="0" rIns="0" bIns="0" rtlCol="0" anchor="t">
            <a:spAutoFit/>
          </a:bodyPr>
          <a:lstStyle/>
          <a:p>
            <a:pPr algn="l">
              <a:lnSpc>
                <a:spcPts val="5320"/>
              </a:lnSpc>
              <a:spcBef>
                <a:spcPct val="0"/>
              </a:spcBef>
            </a:pPr>
            <a:r>
              <a:rPr lang="en-US" sz="3800" b="1" dirty="0">
                <a:solidFill>
                  <a:srgbClr val="051D40"/>
                </a:solidFill>
                <a:latin typeface="Montserrat Bold"/>
                <a:ea typeface="Montserrat Bold"/>
                <a:cs typeface="Montserrat Bold"/>
                <a:sym typeface="Montserrat Bold"/>
              </a:rPr>
              <a:t>BÁO CÁO ĐỒ ÁN CHUYÊN NGÀNH</a:t>
            </a:r>
          </a:p>
        </p:txBody>
      </p:sp>
      <p:sp>
        <p:nvSpPr>
          <p:cNvPr id="14" name="TextBox 14"/>
          <p:cNvSpPr txBox="1"/>
          <p:nvPr/>
        </p:nvSpPr>
        <p:spPr>
          <a:xfrm>
            <a:off x="370206" y="8390762"/>
            <a:ext cx="6675270" cy="501556"/>
          </a:xfrm>
          <a:prstGeom prst="rect">
            <a:avLst/>
          </a:prstGeom>
        </p:spPr>
        <p:txBody>
          <a:bodyPr lIns="0" tIns="0" rIns="0" bIns="0" rtlCol="0" anchor="t">
            <a:spAutoFit/>
          </a:bodyPr>
          <a:lstStyle/>
          <a:p>
            <a:pPr algn="l">
              <a:lnSpc>
                <a:spcPts val="3855"/>
              </a:lnSpc>
              <a:spcBef>
                <a:spcPct val="0"/>
              </a:spcBef>
            </a:pPr>
            <a:r>
              <a:rPr lang="en-US" sz="2753" spc="-55">
                <a:solidFill>
                  <a:srgbClr val="051D40"/>
                </a:solidFill>
                <a:latin typeface="Poppins"/>
                <a:ea typeface="Poppins"/>
                <a:cs typeface="Poppins"/>
                <a:sym typeface="Poppins"/>
              </a:rPr>
              <a:t>Sinh viên thực hiện: </a:t>
            </a:r>
            <a:r>
              <a:rPr lang="en-US" sz="2753" b="1" spc="-55">
                <a:solidFill>
                  <a:srgbClr val="051D40"/>
                </a:solidFill>
                <a:latin typeface="Poppins Bold"/>
                <a:ea typeface="Poppins Bold"/>
                <a:cs typeface="Poppins Bold"/>
                <a:sym typeface="Poppins Bold"/>
              </a:rPr>
              <a:t>Nguyễn Hữu Luân</a:t>
            </a:r>
          </a:p>
        </p:txBody>
      </p:sp>
      <p:sp>
        <p:nvSpPr>
          <p:cNvPr id="15" name="TextBox 15"/>
          <p:cNvSpPr txBox="1"/>
          <p:nvPr/>
        </p:nvSpPr>
        <p:spPr>
          <a:xfrm>
            <a:off x="370206" y="8930418"/>
            <a:ext cx="6675270" cy="501556"/>
          </a:xfrm>
          <a:prstGeom prst="rect">
            <a:avLst/>
          </a:prstGeom>
        </p:spPr>
        <p:txBody>
          <a:bodyPr lIns="0" tIns="0" rIns="0" bIns="0" rtlCol="0" anchor="t">
            <a:spAutoFit/>
          </a:bodyPr>
          <a:lstStyle/>
          <a:p>
            <a:pPr algn="l">
              <a:lnSpc>
                <a:spcPts val="3855"/>
              </a:lnSpc>
              <a:spcBef>
                <a:spcPct val="0"/>
              </a:spcBef>
            </a:pPr>
            <a:r>
              <a:rPr lang="en-US" sz="2753" spc="-55">
                <a:solidFill>
                  <a:srgbClr val="051D40"/>
                </a:solidFill>
                <a:latin typeface="Poppins"/>
                <a:ea typeface="Poppins"/>
                <a:cs typeface="Poppins"/>
                <a:sym typeface="Poppins"/>
              </a:rPr>
              <a:t>MSSV:</a:t>
            </a:r>
            <a:r>
              <a:rPr lang="en-US" sz="2753" b="1" spc="-55">
                <a:solidFill>
                  <a:srgbClr val="051D40"/>
                </a:solidFill>
                <a:latin typeface="Poppins Bold"/>
                <a:ea typeface="Poppins Bold"/>
                <a:cs typeface="Poppins Bold"/>
                <a:sym typeface="Poppins Bold"/>
              </a:rPr>
              <a:t> 110122108</a:t>
            </a:r>
          </a:p>
        </p:txBody>
      </p:sp>
      <p:sp>
        <p:nvSpPr>
          <p:cNvPr id="16" name="TextBox 16"/>
          <p:cNvSpPr txBox="1"/>
          <p:nvPr/>
        </p:nvSpPr>
        <p:spPr>
          <a:xfrm>
            <a:off x="370206" y="9470074"/>
            <a:ext cx="6675270" cy="501556"/>
          </a:xfrm>
          <a:prstGeom prst="rect">
            <a:avLst/>
          </a:prstGeom>
        </p:spPr>
        <p:txBody>
          <a:bodyPr lIns="0" tIns="0" rIns="0" bIns="0" rtlCol="0" anchor="t">
            <a:spAutoFit/>
          </a:bodyPr>
          <a:lstStyle/>
          <a:p>
            <a:pPr algn="l">
              <a:lnSpc>
                <a:spcPts val="3855"/>
              </a:lnSpc>
              <a:spcBef>
                <a:spcPct val="0"/>
              </a:spcBef>
            </a:pPr>
            <a:r>
              <a:rPr lang="en-US" sz="2753" spc="-55">
                <a:solidFill>
                  <a:srgbClr val="051D40"/>
                </a:solidFill>
                <a:latin typeface="Poppins"/>
                <a:ea typeface="Poppins"/>
                <a:cs typeface="Poppins"/>
                <a:sym typeface="Poppins"/>
              </a:rPr>
              <a:t>MÃ LỚP:</a:t>
            </a:r>
            <a:r>
              <a:rPr lang="en-US" sz="2753" b="1" spc="-55">
                <a:solidFill>
                  <a:srgbClr val="051D40"/>
                </a:solidFill>
                <a:latin typeface="Poppins Bold"/>
                <a:ea typeface="Poppins Bold"/>
                <a:cs typeface="Poppins Bold"/>
                <a:sym typeface="Poppins Bold"/>
              </a:rPr>
              <a:t> DA22TTB</a:t>
            </a:r>
          </a:p>
        </p:txBody>
      </p:sp>
      <p:sp>
        <p:nvSpPr>
          <p:cNvPr id="17" name="Freeform 17"/>
          <p:cNvSpPr/>
          <p:nvPr/>
        </p:nvSpPr>
        <p:spPr>
          <a:xfrm>
            <a:off x="1806336" y="322118"/>
            <a:ext cx="6423475" cy="1413164"/>
          </a:xfrm>
          <a:custGeom>
            <a:avLst/>
            <a:gdLst/>
            <a:ahLst/>
            <a:cxnLst/>
            <a:rect l="l" t="t" r="r" b="b"/>
            <a:pathLst>
              <a:path w="6423475" h="1413164">
                <a:moveTo>
                  <a:pt x="0" y="0"/>
                </a:moveTo>
                <a:lnTo>
                  <a:pt x="6423475" y="0"/>
                </a:lnTo>
                <a:lnTo>
                  <a:pt x="6423475" y="1413164"/>
                </a:lnTo>
                <a:lnTo>
                  <a:pt x="0" y="1413164"/>
                </a:lnTo>
                <a:lnTo>
                  <a:pt x="0" y="0"/>
                </a:lnTo>
                <a:close/>
              </a:path>
            </a:pathLst>
          </a:custGeom>
          <a:blipFill>
            <a:blip r:embed="rId2"/>
            <a:stretch>
              <a:fillRect/>
            </a:stretch>
          </a:blipFill>
        </p:spPr>
        <p:txBody>
          <a:bodyPr/>
          <a:lstStyle/>
          <a:p>
            <a:endParaRPr lang="vi-VN"/>
          </a:p>
        </p:txBody>
      </p:sp>
      <p:sp>
        <p:nvSpPr>
          <p:cNvPr id="18" name="Freeform 18"/>
          <p:cNvSpPr/>
          <p:nvPr/>
        </p:nvSpPr>
        <p:spPr>
          <a:xfrm>
            <a:off x="370206" y="322118"/>
            <a:ext cx="1316987" cy="1316987"/>
          </a:xfrm>
          <a:custGeom>
            <a:avLst/>
            <a:gdLst/>
            <a:ahLst/>
            <a:cxnLst/>
            <a:rect l="l" t="t" r="r" b="b"/>
            <a:pathLst>
              <a:path w="1316987" h="1316987">
                <a:moveTo>
                  <a:pt x="0" y="0"/>
                </a:moveTo>
                <a:lnTo>
                  <a:pt x="1316988" y="0"/>
                </a:lnTo>
                <a:lnTo>
                  <a:pt x="1316988" y="1316987"/>
                </a:lnTo>
                <a:lnTo>
                  <a:pt x="0" y="1316987"/>
                </a:lnTo>
                <a:lnTo>
                  <a:pt x="0" y="0"/>
                </a:lnTo>
                <a:close/>
              </a:path>
            </a:pathLst>
          </a:custGeom>
          <a:blipFill>
            <a:blip r:embed="rId3"/>
            <a:stretch>
              <a:fillRect/>
            </a:stretch>
          </a:blipFill>
        </p:spPr>
        <p:txBody>
          <a:bodyPr/>
          <a:lstStyle/>
          <a:p>
            <a:endParaRPr lang="vi-VN"/>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A70000"/>
        </a:solidFill>
        <a:effectLst/>
      </p:bgPr>
    </p:bg>
    <p:spTree>
      <p:nvGrpSpPr>
        <p:cNvPr id="1" name="">
          <a:extLst>
            <a:ext uri="{FF2B5EF4-FFF2-40B4-BE49-F238E27FC236}">
              <a16:creationId xmlns:a16="http://schemas.microsoft.com/office/drawing/2014/main" id="{345ED975-E021-C36E-4FB0-AB406E99D3FF}"/>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6E12B08B-2DE1-EF0C-2E12-33875414FFDE}"/>
              </a:ext>
            </a:extLst>
          </p:cNvPr>
          <p:cNvSpPr/>
          <p:nvPr/>
        </p:nvSpPr>
        <p:spPr>
          <a:xfrm>
            <a:off x="6224860"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3"/>
            <a:stretch>
              <a:fillRect/>
            </a:stretch>
          </a:blipFill>
        </p:spPr>
        <p:txBody>
          <a:bodyPr/>
          <a:lstStyle/>
          <a:p>
            <a:endParaRPr lang="vi-VN"/>
          </a:p>
        </p:txBody>
      </p:sp>
      <p:grpSp>
        <p:nvGrpSpPr>
          <p:cNvPr id="14" name="Group 14">
            <a:extLst>
              <a:ext uri="{FF2B5EF4-FFF2-40B4-BE49-F238E27FC236}">
                <a16:creationId xmlns:a16="http://schemas.microsoft.com/office/drawing/2014/main" id="{1C2F7F6A-F4A4-5E45-CABC-C57FFDCB5919}"/>
              </a:ext>
            </a:extLst>
          </p:cNvPr>
          <p:cNvGrpSpPr/>
          <p:nvPr/>
        </p:nvGrpSpPr>
        <p:grpSpPr>
          <a:xfrm>
            <a:off x="-2123887" y="-2346523"/>
            <a:ext cx="4693046" cy="4693046"/>
            <a:chOff x="0" y="0"/>
            <a:chExt cx="812800" cy="812800"/>
          </a:xfrm>
        </p:grpSpPr>
        <p:sp>
          <p:nvSpPr>
            <p:cNvPr id="15" name="Freeform 15">
              <a:extLst>
                <a:ext uri="{FF2B5EF4-FFF2-40B4-BE49-F238E27FC236}">
                  <a16:creationId xmlns:a16="http://schemas.microsoft.com/office/drawing/2014/main" id="{21540A23-E4FB-EAB3-144B-B42FD9692221}"/>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vi-VN"/>
            </a:p>
          </p:txBody>
        </p:sp>
        <p:sp>
          <p:nvSpPr>
            <p:cNvPr id="16" name="TextBox 16">
              <a:extLst>
                <a:ext uri="{FF2B5EF4-FFF2-40B4-BE49-F238E27FC236}">
                  <a16:creationId xmlns:a16="http://schemas.microsoft.com/office/drawing/2014/main" id="{45DFE472-6A23-E13D-6757-823B37B2C8D8}"/>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a:extLst>
              <a:ext uri="{FF2B5EF4-FFF2-40B4-BE49-F238E27FC236}">
                <a16:creationId xmlns:a16="http://schemas.microsoft.com/office/drawing/2014/main" id="{B7140B15-F2FF-DE99-C6DF-CBC71D32386A}"/>
              </a:ext>
            </a:extLst>
          </p:cNvPr>
          <p:cNvGrpSpPr/>
          <p:nvPr/>
        </p:nvGrpSpPr>
        <p:grpSpPr>
          <a:xfrm>
            <a:off x="15573718" y="7940477"/>
            <a:ext cx="4693046" cy="4693046"/>
            <a:chOff x="0" y="0"/>
            <a:chExt cx="812800" cy="812800"/>
          </a:xfrm>
        </p:grpSpPr>
        <p:sp>
          <p:nvSpPr>
            <p:cNvPr id="18" name="Freeform 18">
              <a:extLst>
                <a:ext uri="{FF2B5EF4-FFF2-40B4-BE49-F238E27FC236}">
                  <a16:creationId xmlns:a16="http://schemas.microsoft.com/office/drawing/2014/main" id="{5F9A5255-5868-437C-8F61-6EBFB99D93B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vi-VN" dirty="0"/>
            </a:p>
          </p:txBody>
        </p:sp>
        <p:sp>
          <p:nvSpPr>
            <p:cNvPr id="19" name="TextBox 19">
              <a:extLst>
                <a:ext uri="{FF2B5EF4-FFF2-40B4-BE49-F238E27FC236}">
                  <a16:creationId xmlns:a16="http://schemas.microsoft.com/office/drawing/2014/main" id="{6AF8E912-8BCB-C23F-320C-33B70473B011}"/>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6" name="TextBox 26">
            <a:extLst>
              <a:ext uri="{FF2B5EF4-FFF2-40B4-BE49-F238E27FC236}">
                <a16:creationId xmlns:a16="http://schemas.microsoft.com/office/drawing/2014/main" id="{2E666DEF-35D4-EAF6-AA02-08F28D8E96C7}"/>
              </a:ext>
            </a:extLst>
          </p:cNvPr>
          <p:cNvSpPr txBox="1"/>
          <p:nvPr/>
        </p:nvSpPr>
        <p:spPr>
          <a:xfrm>
            <a:off x="4343400" y="524958"/>
            <a:ext cx="10411897" cy="870376"/>
          </a:xfrm>
          <a:prstGeom prst="rect">
            <a:avLst/>
          </a:prstGeom>
        </p:spPr>
        <p:txBody>
          <a:bodyPr lIns="0" tIns="0" rIns="0" bIns="0" rtlCol="0" anchor="t">
            <a:spAutoFit/>
          </a:bodyPr>
          <a:lstStyle/>
          <a:p>
            <a:pPr marL="0" lvl="0" indent="0" algn="ctr">
              <a:lnSpc>
                <a:spcPts val="7151"/>
              </a:lnSpc>
              <a:spcBef>
                <a:spcPct val="0"/>
              </a:spcBef>
            </a:pPr>
            <a:r>
              <a:rPr lang="en-US" sz="5108" b="1" dirty="0">
                <a:solidFill>
                  <a:srgbClr val="FDFDFD"/>
                </a:solidFill>
                <a:latin typeface="Montserrat Bold"/>
                <a:ea typeface="Montserrat Bold"/>
                <a:cs typeface="Montserrat Bold"/>
                <a:sym typeface="Montserrat Bold"/>
              </a:rPr>
              <a:t>MỘT SỐ GIAO DIỆN WEBSITE</a:t>
            </a:r>
          </a:p>
        </p:txBody>
      </p:sp>
      <p:pic>
        <p:nvPicPr>
          <p:cNvPr id="3075" name="Picture 1">
            <a:extLst>
              <a:ext uri="{FF2B5EF4-FFF2-40B4-BE49-F238E27FC236}">
                <a16:creationId xmlns:a16="http://schemas.microsoft.com/office/drawing/2014/main" id="{DDA5C542-8DD2-907A-63FC-CFE39C2F60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09917" y="1615321"/>
            <a:ext cx="14596804" cy="74905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641210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70000"/>
        </a:solidFill>
        <a:effectLst/>
      </p:bgPr>
    </p:bg>
    <p:spTree>
      <p:nvGrpSpPr>
        <p:cNvPr id="1" name="">
          <a:extLst>
            <a:ext uri="{FF2B5EF4-FFF2-40B4-BE49-F238E27FC236}">
              <a16:creationId xmlns:a16="http://schemas.microsoft.com/office/drawing/2014/main" id="{43B204F4-2286-7499-9249-608EDF03FDAD}"/>
            </a:ext>
          </a:extLst>
        </p:cNvPr>
        <p:cNvGrpSpPr/>
        <p:nvPr/>
      </p:nvGrpSpPr>
      <p:grpSpPr>
        <a:xfrm>
          <a:off x="0" y="0"/>
          <a:ext cx="0" cy="0"/>
          <a:chOff x="0" y="0"/>
          <a:chExt cx="0" cy="0"/>
        </a:xfrm>
      </p:grpSpPr>
      <p:sp>
        <p:nvSpPr>
          <p:cNvPr id="3" name="Freeform 3">
            <a:extLst>
              <a:ext uri="{FF2B5EF4-FFF2-40B4-BE49-F238E27FC236}">
                <a16:creationId xmlns:a16="http://schemas.microsoft.com/office/drawing/2014/main" id="{F74AC6C3-6661-B6AB-EEB2-888CF1FA380D}"/>
              </a:ext>
            </a:extLst>
          </p:cNvPr>
          <p:cNvSpPr/>
          <p:nvPr/>
        </p:nvSpPr>
        <p:spPr>
          <a:xfrm>
            <a:off x="6224860"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3"/>
            <a:stretch>
              <a:fillRect/>
            </a:stretch>
          </a:blipFill>
        </p:spPr>
        <p:txBody>
          <a:bodyPr/>
          <a:lstStyle/>
          <a:p>
            <a:endParaRPr lang="vi-VN"/>
          </a:p>
        </p:txBody>
      </p:sp>
      <p:grpSp>
        <p:nvGrpSpPr>
          <p:cNvPr id="14" name="Group 14">
            <a:extLst>
              <a:ext uri="{FF2B5EF4-FFF2-40B4-BE49-F238E27FC236}">
                <a16:creationId xmlns:a16="http://schemas.microsoft.com/office/drawing/2014/main" id="{0678DB6D-0A23-1240-500D-218586278A85}"/>
              </a:ext>
            </a:extLst>
          </p:cNvPr>
          <p:cNvGrpSpPr/>
          <p:nvPr/>
        </p:nvGrpSpPr>
        <p:grpSpPr>
          <a:xfrm>
            <a:off x="-2123887" y="-2346523"/>
            <a:ext cx="4693046" cy="4693046"/>
            <a:chOff x="0" y="0"/>
            <a:chExt cx="812800" cy="812800"/>
          </a:xfrm>
        </p:grpSpPr>
        <p:sp>
          <p:nvSpPr>
            <p:cNvPr id="15" name="Freeform 15">
              <a:extLst>
                <a:ext uri="{FF2B5EF4-FFF2-40B4-BE49-F238E27FC236}">
                  <a16:creationId xmlns:a16="http://schemas.microsoft.com/office/drawing/2014/main" id="{94514E87-E03D-4518-BA77-E327A013CA1E}"/>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vi-VN"/>
            </a:p>
          </p:txBody>
        </p:sp>
        <p:sp>
          <p:nvSpPr>
            <p:cNvPr id="16" name="TextBox 16">
              <a:extLst>
                <a:ext uri="{FF2B5EF4-FFF2-40B4-BE49-F238E27FC236}">
                  <a16:creationId xmlns:a16="http://schemas.microsoft.com/office/drawing/2014/main" id="{59943A01-108A-293F-6E1E-98432F109FAB}"/>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a:extLst>
              <a:ext uri="{FF2B5EF4-FFF2-40B4-BE49-F238E27FC236}">
                <a16:creationId xmlns:a16="http://schemas.microsoft.com/office/drawing/2014/main" id="{02CB79A2-15AB-A398-48B7-FA5EB441E54F}"/>
              </a:ext>
            </a:extLst>
          </p:cNvPr>
          <p:cNvGrpSpPr/>
          <p:nvPr/>
        </p:nvGrpSpPr>
        <p:grpSpPr>
          <a:xfrm>
            <a:off x="15573718" y="7940477"/>
            <a:ext cx="4693046" cy="4693046"/>
            <a:chOff x="0" y="0"/>
            <a:chExt cx="812800" cy="812800"/>
          </a:xfrm>
        </p:grpSpPr>
        <p:sp>
          <p:nvSpPr>
            <p:cNvPr id="18" name="Freeform 18">
              <a:extLst>
                <a:ext uri="{FF2B5EF4-FFF2-40B4-BE49-F238E27FC236}">
                  <a16:creationId xmlns:a16="http://schemas.microsoft.com/office/drawing/2014/main" id="{B32464B1-7969-3E6D-2E86-CBB39A53AD01}"/>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vi-VN" dirty="0"/>
            </a:p>
          </p:txBody>
        </p:sp>
        <p:sp>
          <p:nvSpPr>
            <p:cNvPr id="19" name="TextBox 19">
              <a:extLst>
                <a:ext uri="{FF2B5EF4-FFF2-40B4-BE49-F238E27FC236}">
                  <a16:creationId xmlns:a16="http://schemas.microsoft.com/office/drawing/2014/main" id="{3DF44232-36BB-1140-6935-EFEBD4739F69}"/>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6" name="TextBox 26">
            <a:extLst>
              <a:ext uri="{FF2B5EF4-FFF2-40B4-BE49-F238E27FC236}">
                <a16:creationId xmlns:a16="http://schemas.microsoft.com/office/drawing/2014/main" id="{B0A14FF6-0E41-B20B-484A-787865585422}"/>
              </a:ext>
            </a:extLst>
          </p:cNvPr>
          <p:cNvSpPr txBox="1"/>
          <p:nvPr/>
        </p:nvSpPr>
        <p:spPr>
          <a:xfrm>
            <a:off x="4343400" y="524958"/>
            <a:ext cx="10411897" cy="870376"/>
          </a:xfrm>
          <a:prstGeom prst="rect">
            <a:avLst/>
          </a:prstGeom>
        </p:spPr>
        <p:txBody>
          <a:bodyPr lIns="0" tIns="0" rIns="0" bIns="0" rtlCol="0" anchor="t">
            <a:spAutoFit/>
          </a:bodyPr>
          <a:lstStyle/>
          <a:p>
            <a:pPr marL="0" lvl="0" indent="0" algn="ctr">
              <a:lnSpc>
                <a:spcPts val="7151"/>
              </a:lnSpc>
              <a:spcBef>
                <a:spcPct val="0"/>
              </a:spcBef>
            </a:pPr>
            <a:r>
              <a:rPr lang="en-US" sz="5108" b="1" dirty="0">
                <a:solidFill>
                  <a:srgbClr val="FDFDFD"/>
                </a:solidFill>
                <a:latin typeface="Montserrat Bold"/>
                <a:ea typeface="Montserrat Bold"/>
                <a:cs typeface="Montserrat Bold"/>
                <a:sym typeface="Montserrat Bold"/>
              </a:rPr>
              <a:t>MỘT SỐ GIAO DIỆN WEBSITE</a:t>
            </a:r>
          </a:p>
        </p:txBody>
      </p:sp>
      <p:pic>
        <p:nvPicPr>
          <p:cNvPr id="4098" name="Picture 1">
            <a:extLst>
              <a:ext uri="{FF2B5EF4-FFF2-40B4-BE49-F238E27FC236}">
                <a16:creationId xmlns:a16="http://schemas.microsoft.com/office/drawing/2014/main" id="{9D781F52-CA38-2F41-10FB-A5E7D3C1AF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b="10878"/>
          <a:stretch>
            <a:fillRect/>
          </a:stretch>
        </p:blipFill>
        <p:spPr bwMode="auto">
          <a:xfrm>
            <a:off x="1905000" y="1800417"/>
            <a:ext cx="15015184" cy="7075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359743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a:extLst>
            <a:ext uri="{FF2B5EF4-FFF2-40B4-BE49-F238E27FC236}">
              <a16:creationId xmlns:a16="http://schemas.microsoft.com/office/drawing/2014/main" id="{098BF567-3E61-1C7B-1B62-02A76286BD01}"/>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519AC22-F983-47B2-CA90-4BE4C2B48211}"/>
              </a:ext>
            </a:extLst>
          </p:cNvPr>
          <p:cNvGrpSpPr/>
          <p:nvPr/>
        </p:nvGrpSpPr>
        <p:grpSpPr>
          <a:xfrm>
            <a:off x="-6656283" y="-2445901"/>
            <a:ext cx="15178802" cy="15178802"/>
            <a:chOff x="0" y="0"/>
            <a:chExt cx="812800" cy="812800"/>
          </a:xfrm>
        </p:grpSpPr>
        <p:sp>
          <p:nvSpPr>
            <p:cNvPr id="3" name="Freeform 3">
              <a:extLst>
                <a:ext uri="{FF2B5EF4-FFF2-40B4-BE49-F238E27FC236}">
                  <a16:creationId xmlns:a16="http://schemas.microsoft.com/office/drawing/2014/main" id="{C4C2D92D-0C7E-8D42-F895-BAC633E9F2DD}"/>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70000">
                <a:alpha val="0"/>
              </a:srgbClr>
            </a:solidFill>
            <a:ln w="38100" cap="sq">
              <a:solidFill>
                <a:srgbClr val="A70000"/>
              </a:solidFill>
              <a:prstDash val="solid"/>
              <a:miter/>
            </a:ln>
          </p:spPr>
          <p:txBody>
            <a:bodyPr/>
            <a:lstStyle/>
            <a:p>
              <a:endParaRPr lang="vi-VN" dirty="0"/>
            </a:p>
          </p:txBody>
        </p:sp>
        <p:sp>
          <p:nvSpPr>
            <p:cNvPr id="4" name="TextBox 4">
              <a:extLst>
                <a:ext uri="{FF2B5EF4-FFF2-40B4-BE49-F238E27FC236}">
                  <a16:creationId xmlns:a16="http://schemas.microsoft.com/office/drawing/2014/main" id="{9D94D69D-C9BF-E666-F58A-985D9EA711EB}"/>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41133628-F952-ABDD-B65E-EE0A4F05C5C7}"/>
              </a:ext>
            </a:extLst>
          </p:cNvPr>
          <p:cNvGrpSpPr/>
          <p:nvPr/>
        </p:nvGrpSpPr>
        <p:grpSpPr>
          <a:xfrm>
            <a:off x="-6007842" y="-1797460"/>
            <a:ext cx="13881919" cy="13881919"/>
            <a:chOff x="0" y="0"/>
            <a:chExt cx="812800" cy="812800"/>
          </a:xfrm>
        </p:grpSpPr>
        <p:sp>
          <p:nvSpPr>
            <p:cNvPr id="6" name="Freeform 6">
              <a:extLst>
                <a:ext uri="{FF2B5EF4-FFF2-40B4-BE49-F238E27FC236}">
                  <a16:creationId xmlns:a16="http://schemas.microsoft.com/office/drawing/2014/main" id="{0D23586D-AC14-12DC-1666-E08E04B0AABB}"/>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70000"/>
            </a:solidFill>
          </p:spPr>
          <p:txBody>
            <a:bodyPr/>
            <a:lstStyle/>
            <a:p>
              <a:endParaRPr lang="vi-VN"/>
            </a:p>
          </p:txBody>
        </p:sp>
        <p:sp>
          <p:nvSpPr>
            <p:cNvPr id="7" name="TextBox 7">
              <a:extLst>
                <a:ext uri="{FF2B5EF4-FFF2-40B4-BE49-F238E27FC236}">
                  <a16:creationId xmlns:a16="http://schemas.microsoft.com/office/drawing/2014/main" id="{F2C46964-971D-11BF-E5B1-2528CD27E8FA}"/>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a:extLst>
              <a:ext uri="{FF2B5EF4-FFF2-40B4-BE49-F238E27FC236}">
                <a16:creationId xmlns:a16="http://schemas.microsoft.com/office/drawing/2014/main" id="{46A8A3EC-48DA-02A3-75A6-4B5C66F9448B}"/>
              </a:ext>
            </a:extLst>
          </p:cNvPr>
          <p:cNvSpPr txBox="1"/>
          <p:nvPr/>
        </p:nvSpPr>
        <p:spPr>
          <a:xfrm>
            <a:off x="385981" y="3381337"/>
            <a:ext cx="6528663" cy="783099"/>
          </a:xfrm>
          <a:prstGeom prst="rect">
            <a:avLst/>
          </a:prstGeom>
        </p:spPr>
        <p:txBody>
          <a:bodyPr wrap="square" lIns="0" tIns="0" rIns="0" bIns="0" rtlCol="0" anchor="t">
            <a:spAutoFit/>
          </a:bodyPr>
          <a:lstStyle/>
          <a:p>
            <a:pPr marL="0" lvl="0" indent="0" algn="l">
              <a:lnSpc>
                <a:spcPts val="6553"/>
              </a:lnSpc>
              <a:spcBef>
                <a:spcPct val="0"/>
              </a:spcBef>
            </a:pPr>
            <a:r>
              <a:rPr lang="en-US" sz="4680" b="1" dirty="0">
                <a:solidFill>
                  <a:srgbClr val="FDFDFD"/>
                </a:solidFill>
                <a:latin typeface="Montserrat Bold"/>
                <a:ea typeface="Montserrat Bold"/>
                <a:cs typeface="Montserrat Bold"/>
                <a:sym typeface="Montserrat Bold"/>
              </a:rPr>
              <a:t>HẠN CHẾ</a:t>
            </a:r>
          </a:p>
        </p:txBody>
      </p:sp>
      <p:sp>
        <p:nvSpPr>
          <p:cNvPr id="9" name="TextBox 9">
            <a:extLst>
              <a:ext uri="{FF2B5EF4-FFF2-40B4-BE49-F238E27FC236}">
                <a16:creationId xmlns:a16="http://schemas.microsoft.com/office/drawing/2014/main" id="{32CCFCDA-4646-EF25-61CA-2B4FA07CDFCC}"/>
              </a:ext>
            </a:extLst>
          </p:cNvPr>
          <p:cNvSpPr txBox="1"/>
          <p:nvPr/>
        </p:nvSpPr>
        <p:spPr>
          <a:xfrm>
            <a:off x="385982" y="4421329"/>
            <a:ext cx="7001110" cy="2017027"/>
          </a:xfrm>
          <a:prstGeom prst="rect">
            <a:avLst/>
          </a:prstGeom>
        </p:spPr>
        <p:txBody>
          <a:bodyPr wrap="square" lIns="0" tIns="0" rIns="0" bIns="0" rtlCol="0" anchor="t">
            <a:spAutoFit/>
          </a:bodyPr>
          <a:lstStyle/>
          <a:p>
            <a:pPr algn="l">
              <a:lnSpc>
                <a:spcPts val="4000"/>
              </a:lnSpc>
            </a:pPr>
            <a:r>
              <a:rPr lang="vi-VN" sz="3200" u="none" strike="noStrike" spc="-44" dirty="0">
                <a:solidFill>
                  <a:srgbClr val="FDFDFD"/>
                </a:solidFill>
                <a:ea typeface="Poppins"/>
                <a:cs typeface="Poppins"/>
                <a:sym typeface="Poppins"/>
              </a:rPr>
              <a:t>Bên cạnh những kết quả đã đạt được, đề tài vẫn còn tồn tại một số hạn chế nhất định cần được khắc phục và hoàn thiện hơn trong thời gian tới.</a:t>
            </a:r>
          </a:p>
        </p:txBody>
      </p:sp>
      <p:sp>
        <p:nvSpPr>
          <p:cNvPr id="11" name="TextBox 11">
            <a:extLst>
              <a:ext uri="{FF2B5EF4-FFF2-40B4-BE49-F238E27FC236}">
                <a16:creationId xmlns:a16="http://schemas.microsoft.com/office/drawing/2014/main" id="{22FC7303-566F-4819-30F8-93D283A57727}"/>
              </a:ext>
            </a:extLst>
          </p:cNvPr>
          <p:cNvSpPr txBox="1"/>
          <p:nvPr/>
        </p:nvSpPr>
        <p:spPr>
          <a:xfrm>
            <a:off x="10504204" y="1378883"/>
            <a:ext cx="6473155" cy="1330621"/>
          </a:xfrm>
          <a:prstGeom prst="rect">
            <a:avLst/>
          </a:prstGeom>
        </p:spPr>
        <p:txBody>
          <a:bodyPr wrap="square" lIns="0" tIns="0" rIns="0" bIns="0" rtlCol="0" anchor="t">
            <a:spAutoFit/>
          </a:bodyPr>
          <a:lstStyle/>
          <a:p>
            <a:pPr>
              <a:lnSpc>
                <a:spcPts val="3500"/>
              </a:lnSpc>
            </a:pPr>
            <a:r>
              <a:rPr lang="vi-VN" sz="2800" dirty="0" err="1">
                <a:solidFill>
                  <a:srgbClr val="A70000"/>
                </a:solidFill>
              </a:rPr>
              <a:t>Website</a:t>
            </a:r>
            <a:r>
              <a:rPr lang="vi-VN" sz="2800" dirty="0">
                <a:solidFill>
                  <a:srgbClr val="A70000"/>
                </a:solidFill>
              </a:rPr>
              <a:t> mới đáp ứng các nghiệp vụ chính, chưa tích hợp các tính năng nâng cao</a:t>
            </a:r>
            <a:endParaRPr lang="en-US" sz="2800" u="none" strike="noStrike" spc="-35" dirty="0">
              <a:solidFill>
                <a:srgbClr val="A70000"/>
              </a:solidFill>
              <a:latin typeface="Poppins"/>
              <a:ea typeface="Poppins"/>
              <a:cs typeface="Poppins"/>
              <a:sym typeface="Poppins"/>
            </a:endParaRPr>
          </a:p>
        </p:txBody>
      </p:sp>
      <p:sp>
        <p:nvSpPr>
          <p:cNvPr id="12" name="TextBox 12">
            <a:extLst>
              <a:ext uri="{FF2B5EF4-FFF2-40B4-BE49-F238E27FC236}">
                <a16:creationId xmlns:a16="http://schemas.microsoft.com/office/drawing/2014/main" id="{62F3EA60-9F44-AE90-8CD7-E5FAE1A0FF48}"/>
              </a:ext>
            </a:extLst>
          </p:cNvPr>
          <p:cNvSpPr txBox="1"/>
          <p:nvPr/>
        </p:nvSpPr>
        <p:spPr>
          <a:xfrm>
            <a:off x="8721622" y="1623832"/>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dirty="0">
                <a:solidFill>
                  <a:srgbClr val="A70000"/>
                </a:solidFill>
                <a:latin typeface="Montserrat"/>
                <a:ea typeface="Montserrat"/>
                <a:cs typeface="Montserrat"/>
                <a:sym typeface="Montserrat"/>
              </a:rPr>
              <a:t>01</a:t>
            </a:r>
          </a:p>
        </p:txBody>
      </p:sp>
      <p:sp>
        <p:nvSpPr>
          <p:cNvPr id="15" name="TextBox 15">
            <a:extLst>
              <a:ext uri="{FF2B5EF4-FFF2-40B4-BE49-F238E27FC236}">
                <a16:creationId xmlns:a16="http://schemas.microsoft.com/office/drawing/2014/main" id="{043A5A22-7DC5-ED3B-DC07-547094CD73EF}"/>
              </a:ext>
            </a:extLst>
          </p:cNvPr>
          <p:cNvSpPr txBox="1"/>
          <p:nvPr/>
        </p:nvSpPr>
        <p:spPr>
          <a:xfrm>
            <a:off x="8739363" y="4538281"/>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dirty="0">
                <a:solidFill>
                  <a:srgbClr val="A70000"/>
                </a:solidFill>
                <a:latin typeface="Montserrat"/>
                <a:ea typeface="Montserrat"/>
                <a:cs typeface="Montserrat"/>
                <a:sym typeface="Montserrat"/>
              </a:rPr>
              <a:t>02</a:t>
            </a:r>
          </a:p>
        </p:txBody>
      </p:sp>
      <p:sp>
        <p:nvSpPr>
          <p:cNvPr id="18" name="TextBox 18">
            <a:extLst>
              <a:ext uri="{FF2B5EF4-FFF2-40B4-BE49-F238E27FC236}">
                <a16:creationId xmlns:a16="http://schemas.microsoft.com/office/drawing/2014/main" id="{AF5ED8D8-3364-B6FA-57F9-B44FA0892EFB}"/>
              </a:ext>
            </a:extLst>
          </p:cNvPr>
          <p:cNvSpPr txBox="1"/>
          <p:nvPr/>
        </p:nvSpPr>
        <p:spPr>
          <a:xfrm>
            <a:off x="8681889" y="7452730"/>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dirty="0">
                <a:solidFill>
                  <a:srgbClr val="A70000"/>
                </a:solidFill>
                <a:latin typeface="Montserrat"/>
                <a:ea typeface="Montserrat"/>
                <a:cs typeface="Montserrat"/>
                <a:sym typeface="Montserrat"/>
              </a:rPr>
              <a:t>03</a:t>
            </a:r>
          </a:p>
        </p:txBody>
      </p:sp>
      <p:grpSp>
        <p:nvGrpSpPr>
          <p:cNvPr id="22" name="Group 22">
            <a:extLst>
              <a:ext uri="{FF2B5EF4-FFF2-40B4-BE49-F238E27FC236}">
                <a16:creationId xmlns:a16="http://schemas.microsoft.com/office/drawing/2014/main" id="{E49D2855-C5C4-6E5A-BDE9-8E201730D167}"/>
              </a:ext>
            </a:extLst>
          </p:cNvPr>
          <p:cNvGrpSpPr/>
          <p:nvPr/>
        </p:nvGrpSpPr>
        <p:grpSpPr>
          <a:xfrm>
            <a:off x="7671469" y="1868336"/>
            <a:ext cx="373607" cy="373607"/>
            <a:chOff x="0" y="0"/>
            <a:chExt cx="812800" cy="812800"/>
          </a:xfrm>
        </p:grpSpPr>
        <p:sp>
          <p:nvSpPr>
            <p:cNvPr id="23" name="Freeform 23">
              <a:extLst>
                <a:ext uri="{FF2B5EF4-FFF2-40B4-BE49-F238E27FC236}">
                  <a16:creationId xmlns:a16="http://schemas.microsoft.com/office/drawing/2014/main" id="{37E7FAAB-B667-8271-4188-18E98F77796F}"/>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A70000"/>
              </a:solidFill>
              <a:prstDash val="solid"/>
              <a:miter/>
            </a:ln>
          </p:spPr>
          <p:txBody>
            <a:bodyPr/>
            <a:lstStyle/>
            <a:p>
              <a:endParaRPr lang="vi-VN" dirty="0"/>
            </a:p>
          </p:txBody>
        </p:sp>
        <p:sp>
          <p:nvSpPr>
            <p:cNvPr id="24" name="TextBox 24">
              <a:extLst>
                <a:ext uri="{FF2B5EF4-FFF2-40B4-BE49-F238E27FC236}">
                  <a16:creationId xmlns:a16="http://schemas.microsoft.com/office/drawing/2014/main" id="{98A21F40-6A48-76FA-8972-E75A7B41DB4C}"/>
                </a:ext>
              </a:extLst>
            </p:cNvPr>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5" name="Group 25">
            <a:extLst>
              <a:ext uri="{FF2B5EF4-FFF2-40B4-BE49-F238E27FC236}">
                <a16:creationId xmlns:a16="http://schemas.microsoft.com/office/drawing/2014/main" id="{C208B4EA-1669-CA9F-B74B-0FCAA0C670AB}"/>
              </a:ext>
            </a:extLst>
          </p:cNvPr>
          <p:cNvGrpSpPr/>
          <p:nvPr/>
        </p:nvGrpSpPr>
        <p:grpSpPr>
          <a:xfrm>
            <a:off x="8318392" y="4779261"/>
            <a:ext cx="373607" cy="373607"/>
            <a:chOff x="0" y="0"/>
            <a:chExt cx="812800" cy="812800"/>
          </a:xfrm>
        </p:grpSpPr>
        <p:sp>
          <p:nvSpPr>
            <p:cNvPr id="26" name="Freeform 26">
              <a:extLst>
                <a:ext uri="{FF2B5EF4-FFF2-40B4-BE49-F238E27FC236}">
                  <a16:creationId xmlns:a16="http://schemas.microsoft.com/office/drawing/2014/main" id="{3A5E114C-5D88-B66C-DB4A-F88C6A0BD38C}"/>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A70000"/>
              </a:solidFill>
              <a:prstDash val="solid"/>
              <a:miter/>
            </a:ln>
          </p:spPr>
          <p:txBody>
            <a:bodyPr/>
            <a:lstStyle/>
            <a:p>
              <a:endParaRPr lang="vi-VN" dirty="0"/>
            </a:p>
          </p:txBody>
        </p:sp>
        <p:sp>
          <p:nvSpPr>
            <p:cNvPr id="27" name="TextBox 27">
              <a:extLst>
                <a:ext uri="{FF2B5EF4-FFF2-40B4-BE49-F238E27FC236}">
                  <a16:creationId xmlns:a16="http://schemas.microsoft.com/office/drawing/2014/main" id="{7B52C38F-240C-6190-47BF-F587CE7A1FD8}"/>
                </a:ext>
              </a:extLst>
            </p:cNvPr>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31" name="Group 31">
            <a:extLst>
              <a:ext uri="{FF2B5EF4-FFF2-40B4-BE49-F238E27FC236}">
                <a16:creationId xmlns:a16="http://schemas.microsoft.com/office/drawing/2014/main" id="{65BF8C67-B0EC-0BFB-7D2F-C73018A21DA9}"/>
              </a:ext>
            </a:extLst>
          </p:cNvPr>
          <p:cNvGrpSpPr/>
          <p:nvPr/>
        </p:nvGrpSpPr>
        <p:grpSpPr>
          <a:xfrm>
            <a:off x="7869427" y="7666743"/>
            <a:ext cx="373607" cy="373607"/>
            <a:chOff x="0" y="0"/>
            <a:chExt cx="812800" cy="812800"/>
          </a:xfrm>
        </p:grpSpPr>
        <p:sp>
          <p:nvSpPr>
            <p:cNvPr id="32" name="Freeform 32">
              <a:extLst>
                <a:ext uri="{FF2B5EF4-FFF2-40B4-BE49-F238E27FC236}">
                  <a16:creationId xmlns:a16="http://schemas.microsoft.com/office/drawing/2014/main" id="{5629CD73-A3B3-3D34-A133-2A4683479A0B}"/>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A70000"/>
              </a:solidFill>
              <a:prstDash val="solid"/>
              <a:miter/>
            </a:ln>
          </p:spPr>
          <p:txBody>
            <a:bodyPr/>
            <a:lstStyle/>
            <a:p>
              <a:endParaRPr lang="vi-VN"/>
            </a:p>
          </p:txBody>
        </p:sp>
        <p:sp>
          <p:nvSpPr>
            <p:cNvPr id="33" name="TextBox 33">
              <a:extLst>
                <a:ext uri="{FF2B5EF4-FFF2-40B4-BE49-F238E27FC236}">
                  <a16:creationId xmlns:a16="http://schemas.microsoft.com/office/drawing/2014/main" id="{1B1D12E4-EE8D-8B1D-53E6-3C38DADA0EB4}"/>
                </a:ext>
              </a:extLst>
            </p:cNvPr>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sp>
        <p:nvSpPr>
          <p:cNvPr id="21" name="TextBox 11">
            <a:extLst>
              <a:ext uri="{FF2B5EF4-FFF2-40B4-BE49-F238E27FC236}">
                <a16:creationId xmlns:a16="http://schemas.microsoft.com/office/drawing/2014/main" id="{61CB70B0-829F-5619-9B87-043086707608}"/>
              </a:ext>
            </a:extLst>
          </p:cNvPr>
          <p:cNvSpPr txBox="1"/>
          <p:nvPr/>
        </p:nvSpPr>
        <p:spPr>
          <a:xfrm>
            <a:off x="10519445" y="4038717"/>
            <a:ext cx="6473155" cy="1779461"/>
          </a:xfrm>
          <a:prstGeom prst="rect">
            <a:avLst/>
          </a:prstGeom>
        </p:spPr>
        <p:txBody>
          <a:bodyPr wrap="square" lIns="0" tIns="0" rIns="0" bIns="0" rtlCol="0" anchor="t">
            <a:spAutoFit/>
          </a:bodyPr>
          <a:lstStyle/>
          <a:p>
            <a:pPr>
              <a:lnSpc>
                <a:spcPts val="3500"/>
              </a:lnSpc>
            </a:pPr>
            <a:r>
              <a:rPr lang="vi-VN" sz="2800" dirty="0">
                <a:solidFill>
                  <a:srgbClr val="A70000"/>
                </a:solidFill>
              </a:rPr>
              <a:t>Các biện pháp bảo mật mới dừng ở mức cơ bản, chưa triển khai các cơ chế nâng cao như mã hóa dữ liệu mạnh, phân quyền chi tiết</a:t>
            </a:r>
            <a:endParaRPr lang="en-US" sz="2800" u="none" strike="noStrike" spc="-35" dirty="0">
              <a:solidFill>
                <a:srgbClr val="A70000"/>
              </a:solidFill>
              <a:latin typeface="Poppins"/>
              <a:ea typeface="Poppins"/>
              <a:cs typeface="Poppins"/>
              <a:sym typeface="Poppins"/>
            </a:endParaRPr>
          </a:p>
        </p:txBody>
      </p:sp>
      <p:sp>
        <p:nvSpPr>
          <p:cNvPr id="28" name="TextBox 11">
            <a:extLst>
              <a:ext uri="{FF2B5EF4-FFF2-40B4-BE49-F238E27FC236}">
                <a16:creationId xmlns:a16="http://schemas.microsoft.com/office/drawing/2014/main" id="{B507D07C-A240-E178-E6C5-7FAFA224A711}"/>
              </a:ext>
            </a:extLst>
          </p:cNvPr>
          <p:cNvSpPr txBox="1"/>
          <p:nvPr/>
        </p:nvSpPr>
        <p:spPr>
          <a:xfrm>
            <a:off x="10519444" y="7188235"/>
            <a:ext cx="6473155" cy="1330621"/>
          </a:xfrm>
          <a:prstGeom prst="rect">
            <a:avLst/>
          </a:prstGeom>
        </p:spPr>
        <p:txBody>
          <a:bodyPr wrap="square" lIns="0" tIns="0" rIns="0" bIns="0" rtlCol="0" anchor="t">
            <a:spAutoFit/>
          </a:bodyPr>
          <a:lstStyle/>
          <a:p>
            <a:pPr>
              <a:lnSpc>
                <a:spcPts val="3500"/>
              </a:lnSpc>
            </a:pPr>
            <a:r>
              <a:rPr lang="vi-VN" sz="2800" dirty="0">
                <a:solidFill>
                  <a:srgbClr val="A70000"/>
                </a:solidFill>
              </a:rPr>
              <a:t>Dữ liệu sản phẩm và người dùng chủ yếu mang tính minh họa, chưa phản ánh đầy đủ hoạt động thực tế. </a:t>
            </a:r>
            <a:endParaRPr lang="en-US" sz="2800" u="none" strike="noStrike" spc="-35" dirty="0">
              <a:solidFill>
                <a:srgbClr val="A70000"/>
              </a:solidFill>
              <a:latin typeface="Poppins"/>
              <a:ea typeface="Poppins"/>
              <a:cs typeface="Poppins"/>
              <a:sym typeface="Poppins"/>
            </a:endParaRPr>
          </a:p>
        </p:txBody>
      </p:sp>
    </p:spTree>
    <p:extLst>
      <p:ext uri="{BB962C8B-B14F-4D97-AF65-F5344CB8AC3E}">
        <p14:creationId xmlns:p14="http://schemas.microsoft.com/office/powerpoint/2010/main" val="41791358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a:extLst>
            <a:ext uri="{FF2B5EF4-FFF2-40B4-BE49-F238E27FC236}">
              <a16:creationId xmlns:a16="http://schemas.microsoft.com/office/drawing/2014/main" id="{5B6EEE29-0D4E-8480-A4A9-32ED51A55F8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EF960CBD-C6F1-F052-CC3E-DC854482B533}"/>
              </a:ext>
            </a:extLst>
          </p:cNvPr>
          <p:cNvGrpSpPr/>
          <p:nvPr/>
        </p:nvGrpSpPr>
        <p:grpSpPr>
          <a:xfrm>
            <a:off x="-6656283" y="-2445901"/>
            <a:ext cx="15178802" cy="15178802"/>
            <a:chOff x="0" y="0"/>
            <a:chExt cx="812800" cy="812800"/>
          </a:xfrm>
        </p:grpSpPr>
        <p:sp>
          <p:nvSpPr>
            <p:cNvPr id="3" name="Freeform 3">
              <a:extLst>
                <a:ext uri="{FF2B5EF4-FFF2-40B4-BE49-F238E27FC236}">
                  <a16:creationId xmlns:a16="http://schemas.microsoft.com/office/drawing/2014/main" id="{3973BF79-7556-FAB4-1B1F-0AF138184A00}"/>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70000">
                <a:alpha val="0"/>
              </a:srgbClr>
            </a:solidFill>
            <a:ln w="38100" cap="sq">
              <a:solidFill>
                <a:srgbClr val="A70000"/>
              </a:solidFill>
              <a:prstDash val="solid"/>
              <a:miter/>
            </a:ln>
          </p:spPr>
          <p:txBody>
            <a:bodyPr/>
            <a:lstStyle/>
            <a:p>
              <a:endParaRPr lang="vi-VN" dirty="0"/>
            </a:p>
          </p:txBody>
        </p:sp>
        <p:sp>
          <p:nvSpPr>
            <p:cNvPr id="4" name="TextBox 4">
              <a:extLst>
                <a:ext uri="{FF2B5EF4-FFF2-40B4-BE49-F238E27FC236}">
                  <a16:creationId xmlns:a16="http://schemas.microsoft.com/office/drawing/2014/main" id="{7851256A-6491-ED2F-9E66-7C0E02B70C63}"/>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a:extLst>
              <a:ext uri="{FF2B5EF4-FFF2-40B4-BE49-F238E27FC236}">
                <a16:creationId xmlns:a16="http://schemas.microsoft.com/office/drawing/2014/main" id="{FE9EB49B-4407-1576-C4F1-0ABA7627B66E}"/>
              </a:ext>
            </a:extLst>
          </p:cNvPr>
          <p:cNvGrpSpPr/>
          <p:nvPr/>
        </p:nvGrpSpPr>
        <p:grpSpPr>
          <a:xfrm>
            <a:off x="-6007842" y="-1797460"/>
            <a:ext cx="13881919" cy="13881919"/>
            <a:chOff x="0" y="0"/>
            <a:chExt cx="812800" cy="812800"/>
          </a:xfrm>
        </p:grpSpPr>
        <p:sp>
          <p:nvSpPr>
            <p:cNvPr id="6" name="Freeform 6">
              <a:extLst>
                <a:ext uri="{FF2B5EF4-FFF2-40B4-BE49-F238E27FC236}">
                  <a16:creationId xmlns:a16="http://schemas.microsoft.com/office/drawing/2014/main" id="{D2E9AABC-B6CE-DB44-5FF7-7A136DDD86C5}"/>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70000"/>
            </a:solidFill>
          </p:spPr>
          <p:txBody>
            <a:bodyPr/>
            <a:lstStyle/>
            <a:p>
              <a:endParaRPr lang="vi-VN"/>
            </a:p>
          </p:txBody>
        </p:sp>
        <p:sp>
          <p:nvSpPr>
            <p:cNvPr id="7" name="TextBox 7">
              <a:extLst>
                <a:ext uri="{FF2B5EF4-FFF2-40B4-BE49-F238E27FC236}">
                  <a16:creationId xmlns:a16="http://schemas.microsoft.com/office/drawing/2014/main" id="{5F698DD6-41A4-22D3-DB0A-72049F282FDB}"/>
                </a:ext>
              </a:extLst>
            </p:cNvPr>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8" name="TextBox 8">
            <a:extLst>
              <a:ext uri="{FF2B5EF4-FFF2-40B4-BE49-F238E27FC236}">
                <a16:creationId xmlns:a16="http://schemas.microsoft.com/office/drawing/2014/main" id="{17C61435-49E8-593B-9EF1-1005A4695106}"/>
              </a:ext>
            </a:extLst>
          </p:cNvPr>
          <p:cNvSpPr txBox="1"/>
          <p:nvPr/>
        </p:nvSpPr>
        <p:spPr>
          <a:xfrm>
            <a:off x="385981" y="3381337"/>
            <a:ext cx="6528663" cy="783099"/>
          </a:xfrm>
          <a:prstGeom prst="rect">
            <a:avLst/>
          </a:prstGeom>
        </p:spPr>
        <p:txBody>
          <a:bodyPr wrap="square" lIns="0" tIns="0" rIns="0" bIns="0" rtlCol="0" anchor="t">
            <a:spAutoFit/>
          </a:bodyPr>
          <a:lstStyle/>
          <a:p>
            <a:pPr marL="0" lvl="0" indent="0" algn="l">
              <a:lnSpc>
                <a:spcPts val="6553"/>
              </a:lnSpc>
              <a:spcBef>
                <a:spcPct val="0"/>
              </a:spcBef>
            </a:pPr>
            <a:r>
              <a:rPr lang="en-US" sz="4680" b="1" dirty="0">
                <a:solidFill>
                  <a:srgbClr val="FDFDFD"/>
                </a:solidFill>
                <a:latin typeface="Montserrat Bold"/>
                <a:ea typeface="Montserrat Bold"/>
                <a:cs typeface="Montserrat Bold"/>
                <a:sym typeface="Montserrat Bold"/>
              </a:rPr>
              <a:t>HƯỚNG PHÁT TRIỂN</a:t>
            </a:r>
          </a:p>
        </p:txBody>
      </p:sp>
      <p:sp>
        <p:nvSpPr>
          <p:cNvPr id="9" name="TextBox 9">
            <a:extLst>
              <a:ext uri="{FF2B5EF4-FFF2-40B4-BE49-F238E27FC236}">
                <a16:creationId xmlns:a16="http://schemas.microsoft.com/office/drawing/2014/main" id="{E8EBA21E-20B6-252E-6EA5-317190756C0B}"/>
              </a:ext>
            </a:extLst>
          </p:cNvPr>
          <p:cNvSpPr txBox="1"/>
          <p:nvPr/>
        </p:nvSpPr>
        <p:spPr>
          <a:xfrm>
            <a:off x="385982" y="4421329"/>
            <a:ext cx="7001110" cy="2017027"/>
          </a:xfrm>
          <a:prstGeom prst="rect">
            <a:avLst/>
          </a:prstGeom>
        </p:spPr>
        <p:txBody>
          <a:bodyPr wrap="square" lIns="0" tIns="0" rIns="0" bIns="0" rtlCol="0" anchor="t">
            <a:spAutoFit/>
          </a:bodyPr>
          <a:lstStyle/>
          <a:p>
            <a:pPr>
              <a:lnSpc>
                <a:spcPts val="4000"/>
              </a:lnSpc>
            </a:pPr>
            <a:r>
              <a:rPr lang="vi-VN" sz="3200" dirty="0">
                <a:solidFill>
                  <a:schemeClr val="bg1"/>
                </a:solidFill>
              </a:rPr>
              <a:t>Trên cơ sở những kết quả đã đạt được và các hạn chế còn tồn tại, đề tài có thể tiếp tục được phát triển và hoàn thiện hơn trong thời gian tới.</a:t>
            </a:r>
            <a:endParaRPr lang="vi-VN" sz="3200" u="none" strike="noStrike" spc="-44" dirty="0">
              <a:solidFill>
                <a:schemeClr val="bg1"/>
              </a:solidFill>
              <a:ea typeface="Poppins"/>
              <a:cs typeface="Poppins"/>
              <a:sym typeface="Poppins"/>
            </a:endParaRPr>
          </a:p>
        </p:txBody>
      </p:sp>
      <p:sp>
        <p:nvSpPr>
          <p:cNvPr id="11" name="TextBox 11">
            <a:extLst>
              <a:ext uri="{FF2B5EF4-FFF2-40B4-BE49-F238E27FC236}">
                <a16:creationId xmlns:a16="http://schemas.microsoft.com/office/drawing/2014/main" id="{B605A740-9410-D874-B7EA-F9B41EEE8E2A}"/>
              </a:ext>
            </a:extLst>
          </p:cNvPr>
          <p:cNvSpPr txBox="1"/>
          <p:nvPr/>
        </p:nvSpPr>
        <p:spPr>
          <a:xfrm>
            <a:off x="10519443" y="1317187"/>
            <a:ext cx="6473155" cy="1779461"/>
          </a:xfrm>
          <a:prstGeom prst="rect">
            <a:avLst/>
          </a:prstGeom>
        </p:spPr>
        <p:txBody>
          <a:bodyPr wrap="square" lIns="0" tIns="0" rIns="0" bIns="0" rtlCol="0" anchor="t">
            <a:spAutoFit/>
          </a:bodyPr>
          <a:lstStyle/>
          <a:p>
            <a:pPr>
              <a:lnSpc>
                <a:spcPts val="3500"/>
              </a:lnSpc>
            </a:pPr>
            <a:r>
              <a:rPr lang="vi-VN" sz="2800" dirty="0">
                <a:solidFill>
                  <a:srgbClr val="A70000"/>
                </a:solidFill>
              </a:rPr>
              <a:t>Sử dụng trí tuệ nhân tạo phân tích hành vi người dùng, đề xuất sản phẩm phù hợp, cá nhân hóa nội dung hiển thị và tối ưu chiến lược bán hàng.</a:t>
            </a:r>
            <a:endParaRPr lang="en-US" sz="2800" u="none" strike="noStrike" spc="-35" dirty="0">
              <a:solidFill>
                <a:srgbClr val="A70000"/>
              </a:solidFill>
              <a:latin typeface="Poppins"/>
              <a:ea typeface="Poppins"/>
              <a:cs typeface="Poppins"/>
              <a:sym typeface="Poppins"/>
            </a:endParaRPr>
          </a:p>
        </p:txBody>
      </p:sp>
      <p:sp>
        <p:nvSpPr>
          <p:cNvPr id="12" name="TextBox 12">
            <a:extLst>
              <a:ext uri="{FF2B5EF4-FFF2-40B4-BE49-F238E27FC236}">
                <a16:creationId xmlns:a16="http://schemas.microsoft.com/office/drawing/2014/main" id="{7A2A500A-1AF1-35A9-1D14-6CF145208162}"/>
              </a:ext>
            </a:extLst>
          </p:cNvPr>
          <p:cNvSpPr txBox="1"/>
          <p:nvPr/>
        </p:nvSpPr>
        <p:spPr>
          <a:xfrm>
            <a:off x="8576930" y="1603230"/>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dirty="0">
                <a:solidFill>
                  <a:srgbClr val="A70000"/>
                </a:solidFill>
                <a:latin typeface="Montserrat"/>
                <a:ea typeface="Montserrat"/>
                <a:cs typeface="Montserrat"/>
                <a:sym typeface="Montserrat"/>
              </a:rPr>
              <a:t>01</a:t>
            </a:r>
          </a:p>
        </p:txBody>
      </p:sp>
      <p:sp>
        <p:nvSpPr>
          <p:cNvPr id="15" name="TextBox 15">
            <a:extLst>
              <a:ext uri="{FF2B5EF4-FFF2-40B4-BE49-F238E27FC236}">
                <a16:creationId xmlns:a16="http://schemas.microsoft.com/office/drawing/2014/main" id="{EB4CB589-E0C0-061B-61E7-C30517938C9F}"/>
              </a:ext>
            </a:extLst>
          </p:cNvPr>
          <p:cNvSpPr txBox="1"/>
          <p:nvPr/>
        </p:nvSpPr>
        <p:spPr>
          <a:xfrm>
            <a:off x="8739363" y="4538281"/>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dirty="0">
                <a:solidFill>
                  <a:srgbClr val="A70000"/>
                </a:solidFill>
                <a:latin typeface="Montserrat"/>
                <a:ea typeface="Montserrat"/>
                <a:cs typeface="Montserrat"/>
                <a:sym typeface="Montserrat"/>
              </a:rPr>
              <a:t>02</a:t>
            </a:r>
          </a:p>
        </p:txBody>
      </p:sp>
      <p:sp>
        <p:nvSpPr>
          <p:cNvPr id="18" name="TextBox 18">
            <a:extLst>
              <a:ext uri="{FF2B5EF4-FFF2-40B4-BE49-F238E27FC236}">
                <a16:creationId xmlns:a16="http://schemas.microsoft.com/office/drawing/2014/main" id="{ADDE0020-67D0-9196-6225-F8C6291DC65F}"/>
              </a:ext>
            </a:extLst>
          </p:cNvPr>
          <p:cNvSpPr txBox="1"/>
          <p:nvPr/>
        </p:nvSpPr>
        <p:spPr>
          <a:xfrm>
            <a:off x="8681889" y="7452730"/>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dirty="0">
                <a:solidFill>
                  <a:srgbClr val="A70000"/>
                </a:solidFill>
                <a:latin typeface="Montserrat"/>
                <a:ea typeface="Montserrat"/>
                <a:cs typeface="Montserrat"/>
                <a:sym typeface="Montserrat"/>
              </a:rPr>
              <a:t>03</a:t>
            </a:r>
          </a:p>
        </p:txBody>
      </p:sp>
      <p:grpSp>
        <p:nvGrpSpPr>
          <p:cNvPr id="22" name="Group 22">
            <a:extLst>
              <a:ext uri="{FF2B5EF4-FFF2-40B4-BE49-F238E27FC236}">
                <a16:creationId xmlns:a16="http://schemas.microsoft.com/office/drawing/2014/main" id="{5B7A2463-CEBE-9703-C56E-172EEDD390F8}"/>
              </a:ext>
            </a:extLst>
          </p:cNvPr>
          <p:cNvGrpSpPr/>
          <p:nvPr/>
        </p:nvGrpSpPr>
        <p:grpSpPr>
          <a:xfrm>
            <a:off x="7671469" y="1868336"/>
            <a:ext cx="373607" cy="373607"/>
            <a:chOff x="0" y="0"/>
            <a:chExt cx="812800" cy="812800"/>
          </a:xfrm>
        </p:grpSpPr>
        <p:sp>
          <p:nvSpPr>
            <p:cNvPr id="23" name="Freeform 23">
              <a:extLst>
                <a:ext uri="{FF2B5EF4-FFF2-40B4-BE49-F238E27FC236}">
                  <a16:creationId xmlns:a16="http://schemas.microsoft.com/office/drawing/2014/main" id="{99332A18-576A-2F5D-579E-88FC6F6A6608}"/>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A70000"/>
              </a:solidFill>
              <a:prstDash val="solid"/>
              <a:miter/>
            </a:ln>
          </p:spPr>
          <p:txBody>
            <a:bodyPr/>
            <a:lstStyle/>
            <a:p>
              <a:endParaRPr lang="vi-VN" dirty="0"/>
            </a:p>
          </p:txBody>
        </p:sp>
        <p:sp>
          <p:nvSpPr>
            <p:cNvPr id="24" name="TextBox 24">
              <a:extLst>
                <a:ext uri="{FF2B5EF4-FFF2-40B4-BE49-F238E27FC236}">
                  <a16:creationId xmlns:a16="http://schemas.microsoft.com/office/drawing/2014/main" id="{3D0A5D8C-E64E-3F67-6209-DB5EBDE41BE6}"/>
                </a:ext>
              </a:extLst>
            </p:cNvPr>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25" name="Group 25">
            <a:extLst>
              <a:ext uri="{FF2B5EF4-FFF2-40B4-BE49-F238E27FC236}">
                <a16:creationId xmlns:a16="http://schemas.microsoft.com/office/drawing/2014/main" id="{D71A21F0-5A0C-C44D-578B-EDB44373C1B2}"/>
              </a:ext>
            </a:extLst>
          </p:cNvPr>
          <p:cNvGrpSpPr/>
          <p:nvPr/>
        </p:nvGrpSpPr>
        <p:grpSpPr>
          <a:xfrm>
            <a:off x="8318392" y="4779261"/>
            <a:ext cx="373607" cy="373607"/>
            <a:chOff x="0" y="0"/>
            <a:chExt cx="812800" cy="812800"/>
          </a:xfrm>
        </p:grpSpPr>
        <p:sp>
          <p:nvSpPr>
            <p:cNvPr id="26" name="Freeform 26">
              <a:extLst>
                <a:ext uri="{FF2B5EF4-FFF2-40B4-BE49-F238E27FC236}">
                  <a16:creationId xmlns:a16="http://schemas.microsoft.com/office/drawing/2014/main" id="{640B6CB7-600B-3E23-B74F-6994D5705A02}"/>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A70000"/>
              </a:solidFill>
              <a:prstDash val="solid"/>
              <a:miter/>
            </a:ln>
          </p:spPr>
          <p:txBody>
            <a:bodyPr/>
            <a:lstStyle/>
            <a:p>
              <a:endParaRPr lang="vi-VN" dirty="0"/>
            </a:p>
          </p:txBody>
        </p:sp>
        <p:sp>
          <p:nvSpPr>
            <p:cNvPr id="27" name="TextBox 27">
              <a:extLst>
                <a:ext uri="{FF2B5EF4-FFF2-40B4-BE49-F238E27FC236}">
                  <a16:creationId xmlns:a16="http://schemas.microsoft.com/office/drawing/2014/main" id="{5ED6346C-F7B0-55DD-8B5E-7D36B00C1F81}"/>
                </a:ext>
              </a:extLst>
            </p:cNvPr>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grpSp>
        <p:nvGrpSpPr>
          <p:cNvPr id="31" name="Group 31">
            <a:extLst>
              <a:ext uri="{FF2B5EF4-FFF2-40B4-BE49-F238E27FC236}">
                <a16:creationId xmlns:a16="http://schemas.microsoft.com/office/drawing/2014/main" id="{CF8CE3D9-6305-FE7C-DF63-426CB067CDCB}"/>
              </a:ext>
            </a:extLst>
          </p:cNvPr>
          <p:cNvGrpSpPr/>
          <p:nvPr/>
        </p:nvGrpSpPr>
        <p:grpSpPr>
          <a:xfrm>
            <a:off x="7869427" y="7666743"/>
            <a:ext cx="373607" cy="373607"/>
            <a:chOff x="0" y="0"/>
            <a:chExt cx="812800" cy="812800"/>
          </a:xfrm>
        </p:grpSpPr>
        <p:sp>
          <p:nvSpPr>
            <p:cNvPr id="32" name="Freeform 32">
              <a:extLst>
                <a:ext uri="{FF2B5EF4-FFF2-40B4-BE49-F238E27FC236}">
                  <a16:creationId xmlns:a16="http://schemas.microsoft.com/office/drawing/2014/main" id="{DF7AB3EA-782B-BAAC-2514-276DAD47A324}"/>
                </a:ext>
              </a:extLst>
            </p:cNvPr>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A70000"/>
              </a:solidFill>
              <a:prstDash val="solid"/>
              <a:miter/>
            </a:ln>
          </p:spPr>
          <p:txBody>
            <a:bodyPr/>
            <a:lstStyle/>
            <a:p>
              <a:endParaRPr lang="vi-VN"/>
            </a:p>
          </p:txBody>
        </p:sp>
        <p:sp>
          <p:nvSpPr>
            <p:cNvPr id="33" name="TextBox 33">
              <a:extLst>
                <a:ext uri="{FF2B5EF4-FFF2-40B4-BE49-F238E27FC236}">
                  <a16:creationId xmlns:a16="http://schemas.microsoft.com/office/drawing/2014/main" id="{A54F8A54-3082-3AD3-7E84-937B7A000DC5}"/>
                </a:ext>
              </a:extLst>
            </p:cNvPr>
            <p:cNvSpPr txBox="1"/>
            <p:nvPr/>
          </p:nvSpPr>
          <p:spPr>
            <a:xfrm>
              <a:off x="76200" y="28575"/>
              <a:ext cx="660400" cy="708025"/>
            </a:xfrm>
            <a:prstGeom prst="rect">
              <a:avLst/>
            </a:prstGeom>
          </p:spPr>
          <p:txBody>
            <a:bodyPr lIns="0" tIns="0" rIns="0" bIns="0" rtlCol="0" anchor="ctr"/>
            <a:lstStyle/>
            <a:p>
              <a:pPr algn="ctr">
                <a:lnSpc>
                  <a:spcPts val="3640"/>
                </a:lnSpc>
              </a:pPr>
              <a:endParaRPr/>
            </a:p>
          </p:txBody>
        </p:sp>
      </p:grpSp>
      <p:sp>
        <p:nvSpPr>
          <p:cNvPr id="21" name="TextBox 11">
            <a:extLst>
              <a:ext uri="{FF2B5EF4-FFF2-40B4-BE49-F238E27FC236}">
                <a16:creationId xmlns:a16="http://schemas.microsoft.com/office/drawing/2014/main" id="{494366A6-AB3F-386B-88E2-A3DC6DEA8143}"/>
              </a:ext>
            </a:extLst>
          </p:cNvPr>
          <p:cNvSpPr txBox="1"/>
          <p:nvPr/>
        </p:nvSpPr>
        <p:spPr>
          <a:xfrm>
            <a:off x="10549923" y="4202743"/>
            <a:ext cx="6473155" cy="1779461"/>
          </a:xfrm>
          <a:prstGeom prst="rect">
            <a:avLst/>
          </a:prstGeom>
        </p:spPr>
        <p:txBody>
          <a:bodyPr wrap="square" lIns="0" tIns="0" rIns="0" bIns="0" rtlCol="0" anchor="t">
            <a:spAutoFit/>
          </a:bodyPr>
          <a:lstStyle/>
          <a:p>
            <a:pPr>
              <a:lnSpc>
                <a:spcPts val="3500"/>
              </a:lnSpc>
            </a:pPr>
            <a:r>
              <a:rPr lang="vi-VN" sz="2800" u="none" strike="noStrike" spc="-35" dirty="0">
                <a:solidFill>
                  <a:srgbClr val="A70000"/>
                </a:solidFill>
                <a:latin typeface="Arial" panose="020B0604020202020204" pitchFamily="34" charset="0"/>
                <a:ea typeface="Poppins"/>
                <a:cs typeface="Arial" panose="020B0604020202020204" pitchFamily="34" charset="0"/>
                <a:sym typeface="Poppins"/>
              </a:rPr>
              <a:t>Đa dạng phương thức thanh toán, </a:t>
            </a:r>
            <a:r>
              <a:rPr lang="vi-VN" sz="2800" dirty="0">
                <a:solidFill>
                  <a:srgbClr val="A70000"/>
                </a:solidFill>
                <a:latin typeface="Arial" panose="020B0604020202020204" pitchFamily="34" charset="0"/>
                <a:cs typeface="Arial" panose="020B0604020202020204" pitchFamily="34" charset="0"/>
              </a:rPr>
              <a:t>giúp người dùng có nhiều lựa chọn linh hoạt, rút ngắn thời gian giao dịch và giảm tỷ lệ hủy đơn hàng. </a:t>
            </a:r>
            <a:endParaRPr lang="en-US" sz="2800" u="none" strike="noStrike" spc="-35" dirty="0">
              <a:solidFill>
                <a:srgbClr val="A70000"/>
              </a:solidFill>
              <a:latin typeface="Arial" panose="020B0604020202020204" pitchFamily="34" charset="0"/>
              <a:ea typeface="Poppins"/>
              <a:cs typeface="Arial" panose="020B0604020202020204" pitchFamily="34" charset="0"/>
              <a:sym typeface="Poppins"/>
            </a:endParaRPr>
          </a:p>
        </p:txBody>
      </p:sp>
      <p:sp>
        <p:nvSpPr>
          <p:cNvPr id="28" name="TextBox 11">
            <a:extLst>
              <a:ext uri="{FF2B5EF4-FFF2-40B4-BE49-F238E27FC236}">
                <a16:creationId xmlns:a16="http://schemas.microsoft.com/office/drawing/2014/main" id="{CDC6AB66-B850-0EF6-B91A-73047DCA38E8}"/>
              </a:ext>
            </a:extLst>
          </p:cNvPr>
          <p:cNvSpPr txBox="1"/>
          <p:nvPr/>
        </p:nvSpPr>
        <p:spPr>
          <a:xfrm>
            <a:off x="10504203" y="7350972"/>
            <a:ext cx="6473155" cy="881780"/>
          </a:xfrm>
          <a:prstGeom prst="rect">
            <a:avLst/>
          </a:prstGeom>
        </p:spPr>
        <p:txBody>
          <a:bodyPr wrap="square" lIns="0" tIns="0" rIns="0" bIns="0" rtlCol="0" anchor="t">
            <a:spAutoFit/>
          </a:bodyPr>
          <a:lstStyle/>
          <a:p>
            <a:pPr>
              <a:lnSpc>
                <a:spcPts val="3500"/>
              </a:lnSpc>
            </a:pPr>
            <a:r>
              <a:rPr lang="vi-VN" sz="2800" dirty="0">
                <a:solidFill>
                  <a:srgbClr val="A70000"/>
                </a:solidFill>
              </a:rPr>
              <a:t>Phát triển thêm ở nền tảng </a:t>
            </a:r>
            <a:r>
              <a:rPr lang="vi-VN" sz="2800" dirty="0" err="1">
                <a:solidFill>
                  <a:srgbClr val="A70000"/>
                </a:solidFill>
              </a:rPr>
              <a:t>mobile</a:t>
            </a:r>
            <a:r>
              <a:rPr lang="vi-VN" sz="2800" dirty="0">
                <a:solidFill>
                  <a:srgbClr val="A70000"/>
                </a:solidFill>
              </a:rPr>
              <a:t>, đồng bộ với hệ thống </a:t>
            </a:r>
            <a:r>
              <a:rPr lang="vi-VN" sz="2800" dirty="0" err="1">
                <a:solidFill>
                  <a:srgbClr val="A70000"/>
                </a:solidFill>
              </a:rPr>
              <a:t>website</a:t>
            </a:r>
            <a:r>
              <a:rPr lang="vi-VN" sz="2800" dirty="0">
                <a:solidFill>
                  <a:srgbClr val="A70000"/>
                </a:solidFill>
              </a:rPr>
              <a:t> </a:t>
            </a:r>
            <a:endParaRPr lang="en-US" sz="2800" u="none" strike="noStrike" spc="-35" dirty="0">
              <a:solidFill>
                <a:srgbClr val="A70000"/>
              </a:solidFill>
              <a:latin typeface="Poppins"/>
              <a:ea typeface="Poppins"/>
              <a:cs typeface="Poppins"/>
              <a:sym typeface="Poppins"/>
            </a:endParaRPr>
          </a:p>
        </p:txBody>
      </p:sp>
    </p:spTree>
    <p:extLst>
      <p:ext uri="{BB962C8B-B14F-4D97-AF65-F5344CB8AC3E}">
        <p14:creationId xmlns:p14="http://schemas.microsoft.com/office/powerpoint/2010/main" val="26263824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TextBox 2"/>
          <p:cNvSpPr txBox="1"/>
          <p:nvPr/>
        </p:nvSpPr>
        <p:spPr>
          <a:xfrm>
            <a:off x="2438400" y="4260720"/>
            <a:ext cx="8819592" cy="1765560"/>
          </a:xfrm>
          <a:prstGeom prst="rect">
            <a:avLst/>
          </a:prstGeom>
        </p:spPr>
        <p:txBody>
          <a:bodyPr lIns="0" tIns="0" rIns="0" bIns="0" rtlCol="0" anchor="t">
            <a:spAutoFit/>
          </a:bodyPr>
          <a:lstStyle/>
          <a:p>
            <a:pPr marL="0" lvl="0" indent="0" algn="l">
              <a:lnSpc>
                <a:spcPts val="14510"/>
              </a:lnSpc>
              <a:spcBef>
                <a:spcPct val="0"/>
              </a:spcBef>
            </a:pPr>
            <a:r>
              <a:rPr lang="en-US" sz="10364" b="1" dirty="0">
                <a:solidFill>
                  <a:srgbClr val="051D40"/>
                </a:solidFill>
                <a:latin typeface="Montserrat Bold"/>
                <a:ea typeface="Montserrat Bold"/>
                <a:cs typeface="Montserrat Bold"/>
                <a:sym typeface="Montserrat Bold"/>
              </a:rPr>
              <a:t>THANK YOU!</a:t>
            </a:r>
          </a:p>
        </p:txBody>
      </p:sp>
      <p:sp>
        <p:nvSpPr>
          <p:cNvPr id="9" name="Freeform 9"/>
          <p:cNvSpPr/>
          <p:nvPr/>
        </p:nvSpPr>
        <p:spPr>
          <a:xfrm>
            <a:off x="12398912" y="967949"/>
            <a:ext cx="5889088" cy="8229600"/>
          </a:xfrm>
          <a:custGeom>
            <a:avLst/>
            <a:gdLst/>
            <a:ahLst/>
            <a:cxnLst/>
            <a:rect l="l" t="t" r="r" b="b"/>
            <a:pathLst>
              <a:path w="5889088" h="8229600">
                <a:moveTo>
                  <a:pt x="0" y="0"/>
                </a:moveTo>
                <a:lnTo>
                  <a:pt x="5889088" y="0"/>
                </a:lnTo>
                <a:lnTo>
                  <a:pt x="5889088" y="8229600"/>
                </a:lnTo>
                <a:lnTo>
                  <a:pt x="0" y="8229600"/>
                </a:lnTo>
                <a:lnTo>
                  <a:pt x="0" y="0"/>
                </a:lnTo>
                <a:close/>
              </a:path>
            </a:pathLst>
          </a:custGeom>
          <a:blipFill>
            <a:blip r:embed="rId2"/>
            <a:stretch>
              <a:fillRect t="-3703" b="-3703"/>
            </a:stretch>
          </a:blipFill>
        </p:spPr>
        <p:txBody>
          <a:bodyPr/>
          <a:lstStyle/>
          <a:p>
            <a:endParaRPr lang="vi-VN"/>
          </a:p>
        </p:txBody>
      </p:sp>
      <p:grpSp>
        <p:nvGrpSpPr>
          <p:cNvPr id="15" name="Group 15"/>
          <p:cNvGrpSpPr/>
          <p:nvPr/>
        </p:nvGrpSpPr>
        <p:grpSpPr>
          <a:xfrm>
            <a:off x="12398912" y="0"/>
            <a:ext cx="5889088" cy="756959"/>
            <a:chOff x="0" y="0"/>
            <a:chExt cx="1551036" cy="199364"/>
          </a:xfrm>
          <a:solidFill>
            <a:srgbClr val="A70000"/>
          </a:solidFill>
        </p:grpSpPr>
        <p:sp>
          <p:nvSpPr>
            <p:cNvPr id="16" name="Freeform 16"/>
            <p:cNvSpPr/>
            <p:nvPr/>
          </p:nvSpPr>
          <p:spPr>
            <a:xfrm>
              <a:off x="0" y="0"/>
              <a:ext cx="1551036" cy="199364"/>
            </a:xfrm>
            <a:custGeom>
              <a:avLst/>
              <a:gdLst/>
              <a:ahLst/>
              <a:cxnLst/>
              <a:rect l="l" t="t" r="r" b="b"/>
              <a:pathLst>
                <a:path w="1551036" h="199364">
                  <a:moveTo>
                    <a:pt x="0" y="0"/>
                  </a:moveTo>
                  <a:lnTo>
                    <a:pt x="1551036" y="0"/>
                  </a:lnTo>
                  <a:lnTo>
                    <a:pt x="1551036" y="199364"/>
                  </a:lnTo>
                  <a:lnTo>
                    <a:pt x="0" y="199364"/>
                  </a:lnTo>
                  <a:close/>
                </a:path>
              </a:pathLst>
            </a:custGeom>
            <a:grpFill/>
            <a:ln cap="sq">
              <a:noFill/>
              <a:prstDash val="solid"/>
              <a:miter/>
            </a:ln>
          </p:spPr>
          <p:txBody>
            <a:bodyPr/>
            <a:lstStyle/>
            <a:p>
              <a:endParaRPr lang="vi-VN"/>
            </a:p>
          </p:txBody>
        </p:sp>
        <p:sp>
          <p:nvSpPr>
            <p:cNvPr id="17" name="TextBox 17"/>
            <p:cNvSpPr txBox="1"/>
            <p:nvPr/>
          </p:nvSpPr>
          <p:spPr>
            <a:xfrm>
              <a:off x="0" y="-38100"/>
              <a:ext cx="1551036" cy="237464"/>
            </a:xfrm>
            <a:prstGeom prst="rect">
              <a:avLst/>
            </a:prstGeom>
            <a:grpFill/>
          </p:spPr>
          <p:txBody>
            <a:bodyPr lIns="50800" tIns="50800" rIns="50800" bIns="50800" rtlCol="0" anchor="ctr"/>
            <a:lstStyle/>
            <a:p>
              <a:pPr algn="ctr">
                <a:lnSpc>
                  <a:spcPts val="2659"/>
                </a:lnSpc>
              </a:pPr>
              <a:endParaRPr/>
            </a:p>
          </p:txBody>
        </p:sp>
      </p:grpSp>
      <p:grpSp>
        <p:nvGrpSpPr>
          <p:cNvPr id="18" name="Group 18"/>
          <p:cNvGrpSpPr/>
          <p:nvPr/>
        </p:nvGrpSpPr>
        <p:grpSpPr>
          <a:xfrm>
            <a:off x="12398912" y="9530041"/>
            <a:ext cx="5889088" cy="756959"/>
            <a:chOff x="0" y="0"/>
            <a:chExt cx="1551036" cy="199364"/>
          </a:xfrm>
          <a:solidFill>
            <a:srgbClr val="A70000"/>
          </a:solidFill>
        </p:grpSpPr>
        <p:sp>
          <p:nvSpPr>
            <p:cNvPr id="19" name="Freeform 19"/>
            <p:cNvSpPr/>
            <p:nvPr/>
          </p:nvSpPr>
          <p:spPr>
            <a:xfrm>
              <a:off x="0" y="0"/>
              <a:ext cx="1551036" cy="199364"/>
            </a:xfrm>
            <a:custGeom>
              <a:avLst/>
              <a:gdLst/>
              <a:ahLst/>
              <a:cxnLst/>
              <a:rect l="l" t="t" r="r" b="b"/>
              <a:pathLst>
                <a:path w="1551036" h="199364">
                  <a:moveTo>
                    <a:pt x="0" y="0"/>
                  </a:moveTo>
                  <a:lnTo>
                    <a:pt x="1551036" y="0"/>
                  </a:lnTo>
                  <a:lnTo>
                    <a:pt x="1551036" y="199364"/>
                  </a:lnTo>
                  <a:lnTo>
                    <a:pt x="0" y="199364"/>
                  </a:lnTo>
                  <a:close/>
                </a:path>
              </a:pathLst>
            </a:custGeom>
            <a:grpFill/>
            <a:ln cap="sq">
              <a:noFill/>
              <a:prstDash val="solid"/>
              <a:miter/>
            </a:ln>
          </p:spPr>
          <p:txBody>
            <a:bodyPr/>
            <a:lstStyle/>
            <a:p>
              <a:endParaRPr lang="vi-VN"/>
            </a:p>
          </p:txBody>
        </p:sp>
        <p:sp>
          <p:nvSpPr>
            <p:cNvPr id="20" name="TextBox 20"/>
            <p:cNvSpPr txBox="1"/>
            <p:nvPr/>
          </p:nvSpPr>
          <p:spPr>
            <a:xfrm>
              <a:off x="0" y="-38100"/>
              <a:ext cx="1551036" cy="237464"/>
            </a:xfrm>
            <a:prstGeom prst="rect">
              <a:avLst/>
            </a:prstGeom>
            <a:grpFill/>
          </p:spPr>
          <p:txBody>
            <a:bodyPr lIns="50800" tIns="50800" rIns="50800" bIns="50800" rtlCol="0" anchor="ctr"/>
            <a:lstStyle/>
            <a:p>
              <a:pPr algn="ctr">
                <a:lnSpc>
                  <a:spcPts val="2659"/>
                </a:lnSpc>
              </a:pPr>
              <a:endParaRPr/>
            </a:p>
          </p:txBody>
        </p:sp>
      </p:grpSp>
      <p:sp>
        <p:nvSpPr>
          <p:cNvPr id="21" name="Freeform 21"/>
          <p:cNvSpPr/>
          <p:nvPr/>
        </p:nvSpPr>
        <p:spPr>
          <a:xfrm>
            <a:off x="-4925441" y="3609788"/>
            <a:ext cx="9392643" cy="9529477"/>
          </a:xfrm>
          <a:custGeom>
            <a:avLst/>
            <a:gdLst/>
            <a:ahLst/>
            <a:cxnLst/>
            <a:rect l="l" t="t" r="r" b="b"/>
            <a:pathLst>
              <a:path w="9392643" h="9529477">
                <a:moveTo>
                  <a:pt x="0" y="0"/>
                </a:moveTo>
                <a:lnTo>
                  <a:pt x="9392643" y="0"/>
                </a:lnTo>
                <a:lnTo>
                  <a:pt x="9392643" y="9529476"/>
                </a:lnTo>
                <a:lnTo>
                  <a:pt x="0" y="9529476"/>
                </a:lnTo>
                <a:lnTo>
                  <a:pt x="0" y="0"/>
                </a:lnTo>
                <a:close/>
              </a:path>
            </a:pathLst>
          </a:custGeom>
          <a:blipFill>
            <a:blip r:embed="rId3">
              <a:alphaModFix amt="20999"/>
              <a:extLst>
                <a:ext uri="{96DAC541-7B7A-43D3-8B79-37D633B846F1}">
                  <asvg:svgBlip xmlns:asvg="http://schemas.microsoft.com/office/drawing/2016/SVG/main" r:embed="rId4"/>
                </a:ext>
              </a:extLst>
            </a:blip>
            <a:stretch>
              <a:fillRect/>
            </a:stretch>
          </a:blipFill>
        </p:spPr>
        <p:txBody>
          <a:bodyPr/>
          <a:lstStyle/>
          <a:p>
            <a:endParaRPr lang="vi-V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4517814"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A70000"/>
            </a:solidFill>
            <a:ln cap="sq">
              <a:noFill/>
              <a:prstDash val="solid"/>
              <a:miter/>
            </a:ln>
          </p:spPr>
          <p:txBody>
            <a:bodyPr/>
            <a:lstStyle/>
            <a:p>
              <a:endParaRPr lang="vi-VN"/>
            </a:p>
          </p:txBody>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 name="TextBox 5"/>
          <p:cNvSpPr txBox="1"/>
          <p:nvPr/>
        </p:nvSpPr>
        <p:spPr>
          <a:xfrm>
            <a:off x="3663160" y="1631607"/>
            <a:ext cx="5150414" cy="1252338"/>
          </a:xfrm>
          <a:prstGeom prst="rect">
            <a:avLst/>
          </a:prstGeom>
        </p:spPr>
        <p:txBody>
          <a:bodyPr lIns="0" tIns="0" rIns="0" bIns="0" rtlCol="0" anchor="t">
            <a:spAutoFit/>
          </a:bodyPr>
          <a:lstStyle/>
          <a:p>
            <a:pPr algn="l">
              <a:lnSpc>
                <a:spcPts val="10248"/>
              </a:lnSpc>
              <a:spcBef>
                <a:spcPct val="0"/>
              </a:spcBef>
            </a:pPr>
            <a:r>
              <a:rPr lang="en-US" sz="7320" b="1">
                <a:solidFill>
                  <a:srgbClr val="051D40"/>
                </a:solidFill>
                <a:latin typeface="Montserrat Bold"/>
                <a:ea typeface="Montserrat Bold"/>
                <a:cs typeface="Montserrat Bold"/>
                <a:sym typeface="Montserrat Bold"/>
              </a:rPr>
              <a:t>NỘI DUNG</a:t>
            </a:r>
          </a:p>
        </p:txBody>
      </p:sp>
      <p:grpSp>
        <p:nvGrpSpPr>
          <p:cNvPr id="6" name="Group 6"/>
          <p:cNvGrpSpPr/>
          <p:nvPr/>
        </p:nvGrpSpPr>
        <p:grpSpPr>
          <a:xfrm>
            <a:off x="-1867766" y="-1614217"/>
            <a:ext cx="3735531" cy="373553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A70000"/>
              </a:solidFill>
              <a:prstDash val="solid"/>
              <a:miter/>
            </a:ln>
          </p:spPr>
          <p:txBody>
            <a:bodyPr/>
            <a:lstStyle/>
            <a:p>
              <a:endParaRPr lang="vi-VN"/>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rot="5400000">
            <a:off x="2912435" y="3472452"/>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vi-VN">
              <a:latin typeface="Arial" panose="020B0604020202020204" pitchFamily="34" charset="0"/>
              <a:cs typeface="Arial" panose="020B0604020202020204" pitchFamily="34" charset="0"/>
            </a:endParaRPr>
          </a:p>
        </p:txBody>
      </p:sp>
      <p:sp>
        <p:nvSpPr>
          <p:cNvPr id="10" name="Freeform 10"/>
          <p:cNvSpPr/>
          <p:nvPr/>
        </p:nvSpPr>
        <p:spPr>
          <a:xfrm>
            <a:off x="11796731" y="447246"/>
            <a:ext cx="5972616" cy="9392508"/>
          </a:xfrm>
          <a:custGeom>
            <a:avLst/>
            <a:gdLst/>
            <a:ahLst/>
            <a:cxnLst/>
            <a:rect l="l" t="t" r="r" b="b"/>
            <a:pathLst>
              <a:path w="5972616" h="9392508">
                <a:moveTo>
                  <a:pt x="0" y="0"/>
                </a:moveTo>
                <a:lnTo>
                  <a:pt x="5972616" y="0"/>
                </a:lnTo>
                <a:lnTo>
                  <a:pt x="5972616" y="9392508"/>
                </a:lnTo>
                <a:lnTo>
                  <a:pt x="0" y="9392508"/>
                </a:lnTo>
                <a:lnTo>
                  <a:pt x="0" y="0"/>
                </a:lnTo>
                <a:close/>
              </a:path>
            </a:pathLst>
          </a:custGeom>
          <a:blipFill>
            <a:blip r:embed="rId4"/>
            <a:stretch>
              <a:fillRect l="-2387" r="-2387"/>
            </a:stretch>
          </a:blipFill>
        </p:spPr>
        <p:txBody>
          <a:bodyPr/>
          <a:lstStyle/>
          <a:p>
            <a:endParaRPr lang="vi-VN"/>
          </a:p>
        </p:txBody>
      </p:sp>
      <p:sp>
        <p:nvSpPr>
          <p:cNvPr id="11" name="TextBox 11"/>
          <p:cNvSpPr txBox="1"/>
          <p:nvPr/>
        </p:nvSpPr>
        <p:spPr>
          <a:xfrm>
            <a:off x="3663160" y="3397227"/>
            <a:ext cx="3773019" cy="515206"/>
          </a:xfrm>
          <a:prstGeom prst="rect">
            <a:avLst/>
          </a:prstGeom>
        </p:spPr>
        <p:txBody>
          <a:bodyPr lIns="0" tIns="0" rIns="0" bIns="0" rtlCol="0" anchor="t">
            <a:spAutoFit/>
          </a:bodyPr>
          <a:lstStyle/>
          <a:p>
            <a:pPr algn="l">
              <a:lnSpc>
                <a:spcPts val="4415"/>
              </a:lnSpc>
              <a:spcBef>
                <a:spcPct val="0"/>
              </a:spcBef>
            </a:pPr>
            <a:r>
              <a:rPr lang="en-US" sz="3153" spc="-63">
                <a:solidFill>
                  <a:srgbClr val="051D40"/>
                </a:solidFill>
                <a:latin typeface="Arial" panose="020B0604020202020204" pitchFamily="34" charset="0"/>
                <a:ea typeface="Poppins"/>
                <a:cs typeface="Arial" panose="020B0604020202020204" pitchFamily="34" charset="0"/>
                <a:sym typeface="Poppins"/>
              </a:rPr>
              <a:t>GIỚI THIỆU ĐỀ TÀI</a:t>
            </a:r>
          </a:p>
        </p:txBody>
      </p:sp>
      <p:sp>
        <p:nvSpPr>
          <p:cNvPr id="12" name="TextBox 12"/>
          <p:cNvSpPr txBox="1"/>
          <p:nvPr/>
        </p:nvSpPr>
        <p:spPr>
          <a:xfrm>
            <a:off x="8483149" y="3397227"/>
            <a:ext cx="660851" cy="515206"/>
          </a:xfrm>
          <a:prstGeom prst="rect">
            <a:avLst/>
          </a:prstGeom>
        </p:spPr>
        <p:txBody>
          <a:bodyPr lIns="0" tIns="0" rIns="0" bIns="0" rtlCol="0" anchor="t">
            <a:spAutoFit/>
          </a:bodyPr>
          <a:lstStyle/>
          <a:p>
            <a:pPr algn="r">
              <a:lnSpc>
                <a:spcPts val="4415"/>
              </a:lnSpc>
              <a:spcBef>
                <a:spcPct val="0"/>
              </a:spcBef>
            </a:pPr>
            <a:r>
              <a:rPr lang="en-US" sz="3153" spc="-63">
                <a:solidFill>
                  <a:srgbClr val="051D40"/>
                </a:solidFill>
                <a:latin typeface="Arial" panose="020B0604020202020204" pitchFamily="34" charset="0"/>
                <a:ea typeface="Poppins"/>
                <a:cs typeface="Arial" panose="020B0604020202020204" pitchFamily="34" charset="0"/>
                <a:sym typeface="Poppins"/>
              </a:rPr>
              <a:t>01</a:t>
            </a:r>
          </a:p>
        </p:txBody>
      </p:sp>
      <p:sp>
        <p:nvSpPr>
          <p:cNvPr id="13" name="Freeform 13"/>
          <p:cNvSpPr/>
          <p:nvPr/>
        </p:nvSpPr>
        <p:spPr>
          <a:xfrm rot="5400000">
            <a:off x="2912435" y="4097959"/>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vi-VN">
              <a:latin typeface="Arial" panose="020B0604020202020204" pitchFamily="34" charset="0"/>
              <a:cs typeface="Arial" panose="020B0604020202020204" pitchFamily="34" charset="0"/>
            </a:endParaRPr>
          </a:p>
        </p:txBody>
      </p:sp>
      <p:sp>
        <p:nvSpPr>
          <p:cNvPr id="14" name="TextBox 14"/>
          <p:cNvSpPr txBox="1"/>
          <p:nvPr/>
        </p:nvSpPr>
        <p:spPr>
          <a:xfrm>
            <a:off x="3663160" y="4022734"/>
            <a:ext cx="4143021" cy="515206"/>
          </a:xfrm>
          <a:prstGeom prst="rect">
            <a:avLst/>
          </a:prstGeom>
        </p:spPr>
        <p:txBody>
          <a:bodyPr lIns="0" tIns="0" rIns="0" bIns="0" rtlCol="0" anchor="t">
            <a:spAutoFit/>
          </a:bodyPr>
          <a:lstStyle/>
          <a:p>
            <a:pPr algn="l">
              <a:lnSpc>
                <a:spcPts val="4415"/>
              </a:lnSpc>
              <a:spcBef>
                <a:spcPct val="0"/>
              </a:spcBef>
            </a:pPr>
            <a:r>
              <a:rPr lang="en-US" sz="3153" spc="-63">
                <a:solidFill>
                  <a:srgbClr val="051D40"/>
                </a:solidFill>
                <a:latin typeface="Arial" panose="020B0604020202020204" pitchFamily="34" charset="0"/>
                <a:ea typeface="Poppins"/>
                <a:cs typeface="Arial" panose="020B0604020202020204" pitchFamily="34" charset="0"/>
                <a:sym typeface="Poppins"/>
              </a:rPr>
              <a:t>MỤC TIÊU </a:t>
            </a:r>
          </a:p>
        </p:txBody>
      </p:sp>
      <p:sp>
        <p:nvSpPr>
          <p:cNvPr id="15" name="TextBox 15"/>
          <p:cNvSpPr txBox="1"/>
          <p:nvPr/>
        </p:nvSpPr>
        <p:spPr>
          <a:xfrm>
            <a:off x="8483149" y="4022734"/>
            <a:ext cx="660851" cy="515206"/>
          </a:xfrm>
          <a:prstGeom prst="rect">
            <a:avLst/>
          </a:prstGeom>
        </p:spPr>
        <p:txBody>
          <a:bodyPr lIns="0" tIns="0" rIns="0" bIns="0" rtlCol="0" anchor="t">
            <a:spAutoFit/>
          </a:bodyPr>
          <a:lstStyle/>
          <a:p>
            <a:pPr algn="r">
              <a:lnSpc>
                <a:spcPts val="4415"/>
              </a:lnSpc>
              <a:spcBef>
                <a:spcPct val="0"/>
              </a:spcBef>
            </a:pPr>
            <a:r>
              <a:rPr lang="en-US" sz="3153" spc="-63">
                <a:solidFill>
                  <a:srgbClr val="051D40"/>
                </a:solidFill>
                <a:latin typeface="Arial" panose="020B0604020202020204" pitchFamily="34" charset="0"/>
                <a:ea typeface="Poppins"/>
                <a:cs typeface="Arial" panose="020B0604020202020204" pitchFamily="34" charset="0"/>
                <a:sym typeface="Poppins"/>
              </a:rPr>
              <a:t>02</a:t>
            </a:r>
          </a:p>
        </p:txBody>
      </p:sp>
      <p:sp>
        <p:nvSpPr>
          <p:cNvPr id="16" name="Freeform 16"/>
          <p:cNvSpPr/>
          <p:nvPr/>
        </p:nvSpPr>
        <p:spPr>
          <a:xfrm rot="5400000">
            <a:off x="2912435" y="4723196"/>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vi-VN">
              <a:latin typeface="Arial" panose="020B0604020202020204" pitchFamily="34" charset="0"/>
              <a:cs typeface="Arial" panose="020B0604020202020204" pitchFamily="34" charset="0"/>
            </a:endParaRPr>
          </a:p>
        </p:txBody>
      </p:sp>
      <p:sp>
        <p:nvSpPr>
          <p:cNvPr id="17" name="TextBox 17"/>
          <p:cNvSpPr txBox="1"/>
          <p:nvPr/>
        </p:nvSpPr>
        <p:spPr>
          <a:xfrm>
            <a:off x="3663160" y="4647971"/>
            <a:ext cx="4652520" cy="515206"/>
          </a:xfrm>
          <a:prstGeom prst="rect">
            <a:avLst/>
          </a:prstGeom>
        </p:spPr>
        <p:txBody>
          <a:bodyPr lIns="0" tIns="0" rIns="0" bIns="0" rtlCol="0" anchor="t">
            <a:spAutoFit/>
          </a:bodyPr>
          <a:lstStyle/>
          <a:p>
            <a:pPr algn="l">
              <a:lnSpc>
                <a:spcPts val="4415"/>
              </a:lnSpc>
              <a:spcBef>
                <a:spcPct val="0"/>
              </a:spcBef>
            </a:pPr>
            <a:r>
              <a:rPr lang="en-US" sz="3153" spc="-63">
                <a:solidFill>
                  <a:srgbClr val="051D40"/>
                </a:solidFill>
                <a:latin typeface="Arial" panose="020B0604020202020204" pitchFamily="34" charset="0"/>
                <a:ea typeface="Poppins"/>
                <a:cs typeface="Arial" panose="020B0604020202020204" pitchFamily="34" charset="0"/>
                <a:sym typeface="Poppins"/>
              </a:rPr>
              <a:t>CÔNG NGHỆ SỬ DỤNG</a:t>
            </a:r>
          </a:p>
        </p:txBody>
      </p:sp>
      <p:sp>
        <p:nvSpPr>
          <p:cNvPr id="18" name="TextBox 18"/>
          <p:cNvSpPr txBox="1"/>
          <p:nvPr/>
        </p:nvSpPr>
        <p:spPr>
          <a:xfrm>
            <a:off x="8483149" y="4647971"/>
            <a:ext cx="660851" cy="515206"/>
          </a:xfrm>
          <a:prstGeom prst="rect">
            <a:avLst/>
          </a:prstGeom>
        </p:spPr>
        <p:txBody>
          <a:bodyPr lIns="0" tIns="0" rIns="0" bIns="0" rtlCol="0" anchor="t">
            <a:spAutoFit/>
          </a:bodyPr>
          <a:lstStyle/>
          <a:p>
            <a:pPr algn="r">
              <a:lnSpc>
                <a:spcPts val="4415"/>
              </a:lnSpc>
              <a:spcBef>
                <a:spcPct val="0"/>
              </a:spcBef>
            </a:pPr>
            <a:r>
              <a:rPr lang="en-US" sz="3153" spc="-63">
                <a:solidFill>
                  <a:srgbClr val="051D40"/>
                </a:solidFill>
                <a:latin typeface="Arial" panose="020B0604020202020204" pitchFamily="34" charset="0"/>
                <a:ea typeface="Poppins"/>
                <a:cs typeface="Arial" panose="020B0604020202020204" pitchFamily="34" charset="0"/>
                <a:sym typeface="Poppins"/>
              </a:rPr>
              <a:t>03</a:t>
            </a:r>
          </a:p>
        </p:txBody>
      </p:sp>
      <p:sp>
        <p:nvSpPr>
          <p:cNvPr id="19" name="Freeform 19"/>
          <p:cNvSpPr/>
          <p:nvPr/>
        </p:nvSpPr>
        <p:spPr>
          <a:xfrm rot="5400000">
            <a:off x="2912435" y="5348703"/>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vi-VN">
              <a:latin typeface="Arial" panose="020B0604020202020204" pitchFamily="34" charset="0"/>
              <a:cs typeface="Arial" panose="020B0604020202020204" pitchFamily="34" charset="0"/>
            </a:endParaRPr>
          </a:p>
        </p:txBody>
      </p:sp>
      <p:sp>
        <p:nvSpPr>
          <p:cNvPr id="20" name="TextBox 20"/>
          <p:cNvSpPr txBox="1"/>
          <p:nvPr/>
        </p:nvSpPr>
        <p:spPr>
          <a:xfrm>
            <a:off x="3663160" y="5273478"/>
            <a:ext cx="4397771" cy="515206"/>
          </a:xfrm>
          <a:prstGeom prst="rect">
            <a:avLst/>
          </a:prstGeom>
        </p:spPr>
        <p:txBody>
          <a:bodyPr lIns="0" tIns="0" rIns="0" bIns="0" rtlCol="0" anchor="t">
            <a:spAutoFit/>
          </a:bodyPr>
          <a:lstStyle/>
          <a:p>
            <a:pPr algn="l">
              <a:lnSpc>
                <a:spcPts val="4415"/>
              </a:lnSpc>
              <a:spcBef>
                <a:spcPct val="0"/>
              </a:spcBef>
            </a:pPr>
            <a:r>
              <a:rPr lang="en-US" sz="3153" spc="-63" dirty="0">
                <a:solidFill>
                  <a:srgbClr val="051D40"/>
                </a:solidFill>
                <a:latin typeface="Arial" panose="020B0604020202020204" pitchFamily="34" charset="0"/>
                <a:ea typeface="Poppins"/>
                <a:cs typeface="Arial" panose="020B0604020202020204" pitchFamily="34" charset="0"/>
                <a:sym typeface="Poppins"/>
              </a:rPr>
              <a:t>KIẾN TRÚC HỆ THỐNG</a:t>
            </a:r>
          </a:p>
        </p:txBody>
      </p:sp>
      <p:sp>
        <p:nvSpPr>
          <p:cNvPr id="21" name="TextBox 21"/>
          <p:cNvSpPr txBox="1"/>
          <p:nvPr/>
        </p:nvSpPr>
        <p:spPr>
          <a:xfrm>
            <a:off x="8483149" y="5273478"/>
            <a:ext cx="660851" cy="515206"/>
          </a:xfrm>
          <a:prstGeom prst="rect">
            <a:avLst/>
          </a:prstGeom>
        </p:spPr>
        <p:txBody>
          <a:bodyPr lIns="0" tIns="0" rIns="0" bIns="0" rtlCol="0" anchor="t">
            <a:spAutoFit/>
          </a:bodyPr>
          <a:lstStyle/>
          <a:p>
            <a:pPr algn="r">
              <a:lnSpc>
                <a:spcPts val="4415"/>
              </a:lnSpc>
              <a:spcBef>
                <a:spcPct val="0"/>
              </a:spcBef>
            </a:pPr>
            <a:r>
              <a:rPr lang="en-US" sz="3153" spc="-63">
                <a:solidFill>
                  <a:srgbClr val="051D40"/>
                </a:solidFill>
                <a:latin typeface="Arial" panose="020B0604020202020204" pitchFamily="34" charset="0"/>
                <a:ea typeface="Poppins"/>
                <a:cs typeface="Arial" panose="020B0604020202020204" pitchFamily="34" charset="0"/>
                <a:sym typeface="Poppins"/>
              </a:rPr>
              <a:t>04</a:t>
            </a:r>
          </a:p>
        </p:txBody>
      </p:sp>
      <p:sp>
        <p:nvSpPr>
          <p:cNvPr id="22" name="Freeform 22"/>
          <p:cNvSpPr/>
          <p:nvPr/>
        </p:nvSpPr>
        <p:spPr>
          <a:xfrm rot="5400000">
            <a:off x="2912435" y="5973940"/>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vi-VN">
              <a:latin typeface="Arial" panose="020B0604020202020204" pitchFamily="34" charset="0"/>
              <a:cs typeface="Arial" panose="020B0604020202020204" pitchFamily="34" charset="0"/>
            </a:endParaRPr>
          </a:p>
        </p:txBody>
      </p:sp>
      <p:sp>
        <p:nvSpPr>
          <p:cNvPr id="23" name="TextBox 23"/>
          <p:cNvSpPr txBox="1"/>
          <p:nvPr/>
        </p:nvSpPr>
        <p:spPr>
          <a:xfrm>
            <a:off x="3663160" y="5898715"/>
            <a:ext cx="4819989" cy="515206"/>
          </a:xfrm>
          <a:prstGeom prst="rect">
            <a:avLst/>
          </a:prstGeom>
        </p:spPr>
        <p:txBody>
          <a:bodyPr wrap="square" lIns="0" tIns="0" rIns="0" bIns="0" rtlCol="0" anchor="t">
            <a:spAutoFit/>
          </a:bodyPr>
          <a:lstStyle/>
          <a:p>
            <a:pPr algn="l">
              <a:lnSpc>
                <a:spcPts val="4415"/>
              </a:lnSpc>
              <a:spcBef>
                <a:spcPct val="0"/>
              </a:spcBef>
            </a:pPr>
            <a:r>
              <a:rPr lang="en-US" sz="3153" spc="-63" dirty="0">
                <a:solidFill>
                  <a:srgbClr val="051D40"/>
                </a:solidFill>
                <a:latin typeface="Arial" panose="020B0604020202020204" pitchFamily="34" charset="0"/>
                <a:ea typeface="Poppins"/>
                <a:cs typeface="Arial" panose="020B0604020202020204" pitchFamily="34" charset="0"/>
                <a:sym typeface="Poppins"/>
              </a:rPr>
              <a:t>MÔ HÌNH CỞ SỞ DỮ LIỆU</a:t>
            </a:r>
          </a:p>
        </p:txBody>
      </p:sp>
      <p:sp>
        <p:nvSpPr>
          <p:cNvPr id="24" name="TextBox 24"/>
          <p:cNvSpPr txBox="1"/>
          <p:nvPr/>
        </p:nvSpPr>
        <p:spPr>
          <a:xfrm>
            <a:off x="8483149" y="5898715"/>
            <a:ext cx="660851" cy="515206"/>
          </a:xfrm>
          <a:prstGeom prst="rect">
            <a:avLst/>
          </a:prstGeom>
        </p:spPr>
        <p:txBody>
          <a:bodyPr lIns="0" tIns="0" rIns="0" bIns="0" rtlCol="0" anchor="t">
            <a:spAutoFit/>
          </a:bodyPr>
          <a:lstStyle/>
          <a:p>
            <a:pPr algn="r">
              <a:lnSpc>
                <a:spcPts val="4415"/>
              </a:lnSpc>
              <a:spcBef>
                <a:spcPct val="0"/>
              </a:spcBef>
            </a:pPr>
            <a:r>
              <a:rPr lang="en-US" sz="3153" spc="-63">
                <a:solidFill>
                  <a:srgbClr val="051D40"/>
                </a:solidFill>
                <a:latin typeface="Arial" panose="020B0604020202020204" pitchFamily="34" charset="0"/>
                <a:ea typeface="Poppins"/>
                <a:cs typeface="Arial" panose="020B0604020202020204" pitchFamily="34" charset="0"/>
                <a:sym typeface="Poppins"/>
              </a:rPr>
              <a:t>05</a:t>
            </a:r>
          </a:p>
        </p:txBody>
      </p:sp>
      <p:sp>
        <p:nvSpPr>
          <p:cNvPr id="25" name="Freeform 25"/>
          <p:cNvSpPr/>
          <p:nvPr/>
        </p:nvSpPr>
        <p:spPr>
          <a:xfrm rot="5400000">
            <a:off x="2912435" y="6599447"/>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vi-VN">
              <a:latin typeface="Arial" panose="020B0604020202020204" pitchFamily="34" charset="0"/>
              <a:cs typeface="Arial" panose="020B0604020202020204" pitchFamily="34" charset="0"/>
            </a:endParaRPr>
          </a:p>
        </p:txBody>
      </p:sp>
      <p:sp>
        <p:nvSpPr>
          <p:cNvPr id="26" name="TextBox 26"/>
          <p:cNvSpPr txBox="1"/>
          <p:nvPr/>
        </p:nvSpPr>
        <p:spPr>
          <a:xfrm>
            <a:off x="3678400" y="6523952"/>
            <a:ext cx="4397771" cy="515206"/>
          </a:xfrm>
          <a:prstGeom prst="rect">
            <a:avLst/>
          </a:prstGeom>
        </p:spPr>
        <p:txBody>
          <a:bodyPr lIns="0" tIns="0" rIns="0" bIns="0" rtlCol="0" anchor="t">
            <a:spAutoFit/>
          </a:bodyPr>
          <a:lstStyle/>
          <a:p>
            <a:pPr algn="l">
              <a:lnSpc>
                <a:spcPts val="4415"/>
              </a:lnSpc>
              <a:spcBef>
                <a:spcPct val="0"/>
              </a:spcBef>
            </a:pPr>
            <a:r>
              <a:rPr lang="en-US" sz="3153" spc="-63" dirty="0">
                <a:solidFill>
                  <a:srgbClr val="051D40"/>
                </a:solidFill>
                <a:latin typeface="Arial" panose="020B0604020202020204" pitchFamily="34" charset="0"/>
                <a:ea typeface="Poppins"/>
                <a:cs typeface="Arial" panose="020B0604020202020204" pitchFamily="34" charset="0"/>
                <a:sym typeface="Poppins"/>
              </a:rPr>
              <a:t>KẾT QUẢ ĐẠT ĐƯỢC</a:t>
            </a:r>
          </a:p>
        </p:txBody>
      </p:sp>
      <p:sp>
        <p:nvSpPr>
          <p:cNvPr id="27" name="TextBox 27"/>
          <p:cNvSpPr txBox="1"/>
          <p:nvPr/>
        </p:nvSpPr>
        <p:spPr>
          <a:xfrm>
            <a:off x="8483149" y="6524221"/>
            <a:ext cx="660851" cy="515206"/>
          </a:xfrm>
          <a:prstGeom prst="rect">
            <a:avLst/>
          </a:prstGeom>
        </p:spPr>
        <p:txBody>
          <a:bodyPr lIns="0" tIns="0" rIns="0" bIns="0" rtlCol="0" anchor="t">
            <a:spAutoFit/>
          </a:bodyPr>
          <a:lstStyle/>
          <a:p>
            <a:pPr algn="r">
              <a:lnSpc>
                <a:spcPts val="4415"/>
              </a:lnSpc>
              <a:spcBef>
                <a:spcPct val="0"/>
              </a:spcBef>
            </a:pPr>
            <a:r>
              <a:rPr lang="en-US" sz="3153" spc="-63" dirty="0">
                <a:solidFill>
                  <a:srgbClr val="051D40"/>
                </a:solidFill>
                <a:latin typeface="Arial" panose="020B0604020202020204" pitchFamily="34" charset="0"/>
                <a:ea typeface="Poppins"/>
                <a:cs typeface="Arial" panose="020B0604020202020204" pitchFamily="34" charset="0"/>
                <a:sym typeface="Poppins"/>
              </a:rPr>
              <a:t>06</a:t>
            </a:r>
          </a:p>
        </p:txBody>
      </p:sp>
      <p:sp>
        <p:nvSpPr>
          <p:cNvPr id="28" name="Freeform 28"/>
          <p:cNvSpPr/>
          <p:nvPr/>
        </p:nvSpPr>
        <p:spPr>
          <a:xfrm rot="5400000">
            <a:off x="2895178" y="7765603"/>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vi-VN">
              <a:latin typeface="Arial" panose="020B0604020202020204" pitchFamily="34" charset="0"/>
              <a:cs typeface="Arial" panose="020B0604020202020204" pitchFamily="34" charset="0"/>
            </a:endParaRPr>
          </a:p>
        </p:txBody>
      </p:sp>
      <p:sp>
        <p:nvSpPr>
          <p:cNvPr id="29" name="TextBox 29"/>
          <p:cNvSpPr txBox="1"/>
          <p:nvPr/>
        </p:nvSpPr>
        <p:spPr>
          <a:xfrm>
            <a:off x="3647920" y="7693329"/>
            <a:ext cx="5042739" cy="1079463"/>
          </a:xfrm>
          <a:prstGeom prst="rect">
            <a:avLst/>
          </a:prstGeom>
        </p:spPr>
        <p:txBody>
          <a:bodyPr wrap="square" lIns="0" tIns="0" rIns="0" bIns="0" rtlCol="0" anchor="t">
            <a:spAutoFit/>
          </a:bodyPr>
          <a:lstStyle/>
          <a:p>
            <a:pPr algn="l">
              <a:lnSpc>
                <a:spcPts val="4415"/>
              </a:lnSpc>
              <a:spcBef>
                <a:spcPct val="0"/>
              </a:spcBef>
            </a:pPr>
            <a:r>
              <a:rPr lang="en-US" sz="3153" spc="-63" dirty="0">
                <a:solidFill>
                  <a:srgbClr val="051D40"/>
                </a:solidFill>
                <a:latin typeface="Arial" panose="020B0604020202020204" pitchFamily="34" charset="0"/>
                <a:ea typeface="Poppins"/>
                <a:cs typeface="Arial" panose="020B0604020202020204" pitchFamily="34" charset="0"/>
                <a:sym typeface="Poppins"/>
              </a:rPr>
              <a:t>HẠN CHẾ &amp; HƯỚNG PHÁT TRIỂN</a:t>
            </a:r>
          </a:p>
        </p:txBody>
      </p:sp>
      <p:sp>
        <p:nvSpPr>
          <p:cNvPr id="30" name="TextBox 30"/>
          <p:cNvSpPr txBox="1"/>
          <p:nvPr/>
        </p:nvSpPr>
        <p:spPr>
          <a:xfrm>
            <a:off x="8690659" y="7095341"/>
            <a:ext cx="453341" cy="515206"/>
          </a:xfrm>
          <a:prstGeom prst="rect">
            <a:avLst/>
          </a:prstGeom>
        </p:spPr>
        <p:txBody>
          <a:bodyPr wrap="square" lIns="0" tIns="0" rIns="0" bIns="0" rtlCol="0" anchor="t">
            <a:spAutoFit/>
          </a:bodyPr>
          <a:lstStyle/>
          <a:p>
            <a:pPr algn="r">
              <a:lnSpc>
                <a:spcPts val="4415"/>
              </a:lnSpc>
              <a:spcBef>
                <a:spcPct val="0"/>
              </a:spcBef>
            </a:pPr>
            <a:r>
              <a:rPr lang="en-US" sz="3153" spc="-63" dirty="0">
                <a:solidFill>
                  <a:srgbClr val="051D40"/>
                </a:solidFill>
                <a:latin typeface="Arial" panose="020B0604020202020204" pitchFamily="34" charset="0"/>
                <a:ea typeface="Poppins"/>
                <a:cs typeface="Arial" panose="020B0604020202020204" pitchFamily="34" charset="0"/>
                <a:sym typeface="Poppins"/>
              </a:rPr>
              <a:t>07</a:t>
            </a:r>
          </a:p>
        </p:txBody>
      </p:sp>
      <p:sp>
        <p:nvSpPr>
          <p:cNvPr id="31" name="Freeform 28">
            <a:extLst>
              <a:ext uri="{FF2B5EF4-FFF2-40B4-BE49-F238E27FC236}">
                <a16:creationId xmlns:a16="http://schemas.microsoft.com/office/drawing/2014/main" id="{6AE2750C-844A-4585-1DCC-BE3C1836936D}"/>
              </a:ext>
            </a:extLst>
          </p:cNvPr>
          <p:cNvSpPr/>
          <p:nvPr/>
        </p:nvSpPr>
        <p:spPr>
          <a:xfrm rot="5400000">
            <a:off x="2912435" y="7182525"/>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vi-VN">
              <a:latin typeface="Arial" panose="020B0604020202020204" pitchFamily="34" charset="0"/>
              <a:cs typeface="Arial" panose="020B0604020202020204" pitchFamily="34" charset="0"/>
            </a:endParaRPr>
          </a:p>
        </p:txBody>
      </p:sp>
      <p:sp>
        <p:nvSpPr>
          <p:cNvPr id="32" name="TextBox 29">
            <a:extLst>
              <a:ext uri="{FF2B5EF4-FFF2-40B4-BE49-F238E27FC236}">
                <a16:creationId xmlns:a16="http://schemas.microsoft.com/office/drawing/2014/main" id="{8712339C-E132-CF76-58AD-7E5E968307D6}"/>
              </a:ext>
            </a:extLst>
          </p:cNvPr>
          <p:cNvSpPr txBox="1"/>
          <p:nvPr/>
        </p:nvSpPr>
        <p:spPr>
          <a:xfrm>
            <a:off x="3647920" y="7149189"/>
            <a:ext cx="4579735" cy="515206"/>
          </a:xfrm>
          <a:prstGeom prst="rect">
            <a:avLst/>
          </a:prstGeom>
        </p:spPr>
        <p:txBody>
          <a:bodyPr lIns="0" tIns="0" rIns="0" bIns="0" rtlCol="0" anchor="t">
            <a:spAutoFit/>
          </a:bodyPr>
          <a:lstStyle/>
          <a:p>
            <a:pPr algn="l">
              <a:lnSpc>
                <a:spcPts val="4415"/>
              </a:lnSpc>
              <a:spcBef>
                <a:spcPct val="0"/>
              </a:spcBef>
            </a:pPr>
            <a:r>
              <a:rPr lang="en-US" sz="3153" spc="-63" dirty="0">
                <a:solidFill>
                  <a:srgbClr val="051D40"/>
                </a:solidFill>
                <a:latin typeface="Arial" panose="020B0604020202020204" pitchFamily="34" charset="0"/>
                <a:ea typeface="Poppins"/>
                <a:cs typeface="Arial" panose="020B0604020202020204" pitchFamily="34" charset="0"/>
                <a:sym typeface="Poppins"/>
              </a:rPr>
              <a:t>MỘT SỐ GIAO DIỆN</a:t>
            </a:r>
          </a:p>
        </p:txBody>
      </p:sp>
      <p:sp>
        <p:nvSpPr>
          <p:cNvPr id="33" name="TextBox 30">
            <a:extLst>
              <a:ext uri="{FF2B5EF4-FFF2-40B4-BE49-F238E27FC236}">
                <a16:creationId xmlns:a16="http://schemas.microsoft.com/office/drawing/2014/main" id="{21AAAD86-0140-87CC-C16B-4A667628A7F5}"/>
              </a:ext>
            </a:extLst>
          </p:cNvPr>
          <p:cNvSpPr txBox="1"/>
          <p:nvPr/>
        </p:nvSpPr>
        <p:spPr>
          <a:xfrm>
            <a:off x="8690659" y="7664395"/>
            <a:ext cx="453341" cy="515206"/>
          </a:xfrm>
          <a:prstGeom prst="rect">
            <a:avLst/>
          </a:prstGeom>
        </p:spPr>
        <p:txBody>
          <a:bodyPr wrap="square" lIns="0" tIns="0" rIns="0" bIns="0" rtlCol="0" anchor="t">
            <a:spAutoFit/>
          </a:bodyPr>
          <a:lstStyle/>
          <a:p>
            <a:pPr algn="r">
              <a:lnSpc>
                <a:spcPts val="4415"/>
              </a:lnSpc>
              <a:spcBef>
                <a:spcPct val="0"/>
              </a:spcBef>
            </a:pPr>
            <a:r>
              <a:rPr lang="en-US" sz="3153" spc="-63" dirty="0">
                <a:solidFill>
                  <a:srgbClr val="051D40"/>
                </a:solidFill>
                <a:latin typeface="Arial" panose="020B0604020202020204" pitchFamily="34" charset="0"/>
                <a:ea typeface="Poppins"/>
                <a:cs typeface="Arial" panose="020B0604020202020204" pitchFamily="34" charset="0"/>
                <a:sym typeface="Poppins"/>
              </a:rPr>
              <a:t>08</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5143500"/>
          </a:xfrm>
          <a:custGeom>
            <a:avLst/>
            <a:gdLst/>
            <a:ahLst/>
            <a:cxnLst/>
            <a:rect l="l" t="t" r="r" b="b"/>
            <a:pathLst>
              <a:path w="18288000" h="5143500">
                <a:moveTo>
                  <a:pt x="0" y="0"/>
                </a:moveTo>
                <a:lnTo>
                  <a:pt x="18288000" y="0"/>
                </a:lnTo>
                <a:lnTo>
                  <a:pt x="18288000" y="5143500"/>
                </a:lnTo>
                <a:lnTo>
                  <a:pt x="0" y="5143500"/>
                </a:lnTo>
                <a:lnTo>
                  <a:pt x="0" y="0"/>
                </a:lnTo>
                <a:close/>
              </a:path>
            </a:pathLst>
          </a:custGeom>
          <a:blipFill>
            <a:blip r:embed="rId2"/>
            <a:stretch>
              <a:fillRect t="-72406" b="-64482"/>
            </a:stretch>
          </a:blipFill>
        </p:spPr>
        <p:txBody>
          <a:bodyPr/>
          <a:lstStyle/>
          <a:p>
            <a:endParaRPr lang="vi-VN"/>
          </a:p>
        </p:txBody>
      </p:sp>
      <p:grpSp>
        <p:nvGrpSpPr>
          <p:cNvPr id="3" name="Group 3"/>
          <p:cNvGrpSpPr/>
          <p:nvPr/>
        </p:nvGrpSpPr>
        <p:grpSpPr>
          <a:xfrm>
            <a:off x="-188217" y="9258300"/>
            <a:ext cx="18476217" cy="1028700"/>
            <a:chOff x="0" y="0"/>
            <a:chExt cx="4866164" cy="270933"/>
          </a:xfrm>
        </p:grpSpPr>
        <p:sp>
          <p:nvSpPr>
            <p:cNvPr id="4" name="Freeform 4"/>
            <p:cNvSpPr/>
            <p:nvPr/>
          </p:nvSpPr>
          <p:spPr>
            <a:xfrm>
              <a:off x="0" y="0"/>
              <a:ext cx="4866164" cy="270933"/>
            </a:xfrm>
            <a:custGeom>
              <a:avLst/>
              <a:gdLst/>
              <a:ahLst/>
              <a:cxnLst/>
              <a:rect l="l" t="t" r="r" b="b"/>
              <a:pathLst>
                <a:path w="4866164" h="270933">
                  <a:moveTo>
                    <a:pt x="0" y="0"/>
                  </a:moveTo>
                  <a:lnTo>
                    <a:pt x="4866164" y="0"/>
                  </a:lnTo>
                  <a:lnTo>
                    <a:pt x="4866164" y="270933"/>
                  </a:lnTo>
                  <a:lnTo>
                    <a:pt x="0" y="270933"/>
                  </a:lnTo>
                  <a:close/>
                </a:path>
              </a:pathLst>
            </a:custGeom>
            <a:solidFill>
              <a:srgbClr val="DA9090"/>
            </a:solidFill>
            <a:ln cap="sq">
              <a:noFill/>
              <a:prstDash val="solid"/>
              <a:miter/>
            </a:ln>
          </p:spPr>
          <p:txBody>
            <a:bodyPr/>
            <a:lstStyle/>
            <a:p>
              <a:endParaRPr lang="vi-VN"/>
            </a:p>
          </p:txBody>
        </p:sp>
        <p:sp>
          <p:nvSpPr>
            <p:cNvPr id="5" name="TextBox 5"/>
            <p:cNvSpPr txBox="1"/>
            <p:nvPr/>
          </p:nvSpPr>
          <p:spPr>
            <a:xfrm>
              <a:off x="0" y="-38100"/>
              <a:ext cx="4866164" cy="30903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 name="Group 6"/>
          <p:cNvGrpSpPr/>
          <p:nvPr/>
        </p:nvGrpSpPr>
        <p:grpSpPr>
          <a:xfrm>
            <a:off x="1308953" y="798637"/>
            <a:ext cx="15649186" cy="8080985"/>
            <a:chOff x="0" y="0"/>
            <a:chExt cx="4121596" cy="2128325"/>
          </a:xfrm>
        </p:grpSpPr>
        <p:sp>
          <p:nvSpPr>
            <p:cNvPr id="7" name="Freeform 7"/>
            <p:cNvSpPr/>
            <p:nvPr/>
          </p:nvSpPr>
          <p:spPr>
            <a:xfrm>
              <a:off x="0" y="0"/>
              <a:ext cx="4121596" cy="2128325"/>
            </a:xfrm>
            <a:custGeom>
              <a:avLst/>
              <a:gdLst/>
              <a:ahLst/>
              <a:cxnLst/>
              <a:rect l="l" t="t" r="r" b="b"/>
              <a:pathLst>
                <a:path w="4121596" h="2128325">
                  <a:moveTo>
                    <a:pt x="0" y="0"/>
                  </a:moveTo>
                  <a:lnTo>
                    <a:pt x="4121596" y="0"/>
                  </a:lnTo>
                  <a:lnTo>
                    <a:pt x="4121596" y="2128325"/>
                  </a:lnTo>
                  <a:lnTo>
                    <a:pt x="0" y="2128325"/>
                  </a:lnTo>
                  <a:close/>
                </a:path>
              </a:pathLst>
            </a:custGeom>
            <a:solidFill>
              <a:srgbClr val="A70000"/>
            </a:solidFill>
            <a:ln cap="sq">
              <a:noFill/>
              <a:prstDash val="solid"/>
              <a:miter/>
            </a:ln>
          </p:spPr>
          <p:txBody>
            <a:bodyPr/>
            <a:lstStyle/>
            <a:p>
              <a:endParaRPr lang="vi-VN"/>
            </a:p>
          </p:txBody>
        </p:sp>
        <p:sp>
          <p:nvSpPr>
            <p:cNvPr id="8" name="TextBox 8"/>
            <p:cNvSpPr txBox="1"/>
            <p:nvPr/>
          </p:nvSpPr>
          <p:spPr>
            <a:xfrm>
              <a:off x="0" y="-38100"/>
              <a:ext cx="4121596" cy="2166425"/>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9" name="TextBox 9"/>
          <p:cNvSpPr txBox="1"/>
          <p:nvPr/>
        </p:nvSpPr>
        <p:spPr>
          <a:xfrm>
            <a:off x="5481053" y="1567923"/>
            <a:ext cx="7325895" cy="1003827"/>
          </a:xfrm>
          <a:prstGeom prst="rect">
            <a:avLst/>
          </a:prstGeom>
        </p:spPr>
        <p:txBody>
          <a:bodyPr lIns="0" tIns="0" rIns="0" bIns="0" rtlCol="0" anchor="t">
            <a:spAutoFit/>
          </a:bodyPr>
          <a:lstStyle/>
          <a:p>
            <a:pPr marL="0" lvl="0" indent="0" algn="ctr">
              <a:lnSpc>
                <a:spcPts val="8195"/>
              </a:lnSpc>
              <a:spcBef>
                <a:spcPct val="0"/>
              </a:spcBef>
            </a:pPr>
            <a:r>
              <a:rPr lang="en-US" sz="5854" b="1" dirty="0">
                <a:solidFill>
                  <a:srgbClr val="FDFDFD"/>
                </a:solidFill>
                <a:latin typeface="Montserrat Bold"/>
                <a:ea typeface="Montserrat Bold"/>
                <a:cs typeface="Montserrat Bold"/>
                <a:sym typeface="Montserrat Bold"/>
              </a:rPr>
              <a:t>GIỚI THIỆU ĐỀ TÀI</a:t>
            </a:r>
          </a:p>
        </p:txBody>
      </p:sp>
      <p:sp>
        <p:nvSpPr>
          <p:cNvPr id="11" name="TextBox 9">
            <a:extLst>
              <a:ext uri="{FF2B5EF4-FFF2-40B4-BE49-F238E27FC236}">
                <a16:creationId xmlns:a16="http://schemas.microsoft.com/office/drawing/2014/main" id="{67F519C5-28AF-5873-3386-1C3A2F5533AC}"/>
              </a:ext>
            </a:extLst>
          </p:cNvPr>
          <p:cNvSpPr txBox="1"/>
          <p:nvPr/>
        </p:nvSpPr>
        <p:spPr>
          <a:xfrm>
            <a:off x="1759377" y="2828627"/>
            <a:ext cx="8382000" cy="4415440"/>
          </a:xfrm>
          <a:prstGeom prst="rect">
            <a:avLst/>
          </a:prstGeom>
        </p:spPr>
        <p:txBody>
          <a:bodyPr wrap="square" lIns="0" tIns="0" rIns="0" bIns="0" rtlCol="0" anchor="t">
            <a:spAutoFit/>
          </a:bodyPr>
          <a:lstStyle/>
          <a:p>
            <a:pPr lvl="0" algn="just">
              <a:lnSpc>
                <a:spcPts val="5000"/>
              </a:lnSpc>
              <a:spcBef>
                <a:spcPct val="0"/>
              </a:spcBef>
            </a:pPr>
            <a:r>
              <a:rPr lang="vi-VN" sz="2800" dirty="0">
                <a:solidFill>
                  <a:schemeClr val="bg1"/>
                </a:solidFill>
              </a:rPr>
              <a:t>Trong bối cảnh kỷ nguyên số, việc sở hữu một cửa hàng trực tuyến không còn là lựa chọn mà là yêu cầu bắt buộc đối với các đơn vị kinh doanh công nghệ. Dự án </a:t>
            </a:r>
            <a:r>
              <a:rPr lang="vi-VN" sz="2800" b="1" dirty="0" err="1">
                <a:solidFill>
                  <a:schemeClr val="bg1"/>
                </a:solidFill>
              </a:rPr>
              <a:t>SalesPhone</a:t>
            </a:r>
            <a:r>
              <a:rPr lang="vi-VN" sz="2800" dirty="0">
                <a:solidFill>
                  <a:schemeClr val="bg1"/>
                </a:solidFill>
              </a:rPr>
              <a:t> được xây dựng nhằm thu hẹp khoảng cách giữa cửa hàng và người tiêu dùng, cung cấp một không gian mua sắm hiện đại, tin cậy và tiện lợi.</a:t>
            </a:r>
            <a:endParaRPr lang="en-US" sz="2400" b="1" dirty="0">
              <a:solidFill>
                <a:schemeClr val="bg1"/>
              </a:solidFill>
              <a:latin typeface="Montserrat Bold"/>
              <a:ea typeface="Montserrat Bold"/>
              <a:cs typeface="Montserrat Bold"/>
              <a:sym typeface="Montserrat Bold"/>
            </a:endParaRPr>
          </a:p>
        </p:txBody>
      </p:sp>
      <p:pic>
        <p:nvPicPr>
          <p:cNvPr id="12" name="Picture 11">
            <a:extLst>
              <a:ext uri="{FF2B5EF4-FFF2-40B4-BE49-F238E27FC236}">
                <a16:creationId xmlns:a16="http://schemas.microsoft.com/office/drawing/2014/main" id="{90C3C534-0595-E490-2863-E457C881BC13}"/>
              </a:ext>
            </a:extLst>
          </p:cNvPr>
          <p:cNvPicPr>
            <a:picLocks noChangeAspect="1"/>
          </p:cNvPicPr>
          <p:nvPr/>
        </p:nvPicPr>
        <p:blipFill>
          <a:blip r:embed="rId3"/>
          <a:srcRect t="12284" b="15292"/>
          <a:stretch>
            <a:fillRect/>
          </a:stretch>
        </p:blipFill>
        <p:spPr>
          <a:xfrm>
            <a:off x="10439400" y="3022800"/>
            <a:ext cx="6255823" cy="453072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123887" y="-2346523"/>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A70000"/>
              </a:solidFill>
              <a:prstDash val="solid"/>
              <a:miter/>
            </a:ln>
          </p:spPr>
          <p:txBody>
            <a:bodyPr/>
            <a:lstStyle/>
            <a:p>
              <a:endParaRPr lang="vi-VN"/>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239603" y="1122782"/>
            <a:ext cx="7019697" cy="10556306"/>
            <a:chOff x="0" y="0"/>
            <a:chExt cx="660400" cy="993118"/>
          </a:xfrm>
        </p:grpSpPr>
        <p:sp>
          <p:nvSpPr>
            <p:cNvPr id="6" name="Freeform 6"/>
            <p:cNvSpPr/>
            <p:nvPr/>
          </p:nvSpPr>
          <p:spPr>
            <a:xfrm>
              <a:off x="0" y="0"/>
              <a:ext cx="660400" cy="993118"/>
            </a:xfrm>
            <a:custGeom>
              <a:avLst/>
              <a:gdLst/>
              <a:ahLst/>
              <a:cxnLst/>
              <a:rect l="l" t="t" r="r" b="b"/>
              <a:pathLst>
                <a:path w="660400" h="993118">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32507"/>
                  </a:cubicBezTo>
                  <a:lnTo>
                    <a:pt x="660400" y="993118"/>
                  </a:lnTo>
                  <a:lnTo>
                    <a:pt x="0" y="993118"/>
                  </a:lnTo>
                  <a:lnTo>
                    <a:pt x="0" y="332998"/>
                  </a:lnTo>
                  <a:cubicBezTo>
                    <a:pt x="1782" y="185660"/>
                    <a:pt x="93019" y="64045"/>
                    <a:pt x="220252" y="19070"/>
                  </a:cubicBezTo>
                  <a:close/>
                </a:path>
              </a:pathLst>
            </a:custGeom>
            <a:solidFill>
              <a:srgbClr val="A70000"/>
            </a:solidFill>
          </p:spPr>
          <p:txBody>
            <a:bodyPr/>
            <a:lstStyle/>
            <a:p>
              <a:endParaRPr lang="vi-VN"/>
            </a:p>
          </p:txBody>
        </p:sp>
        <p:sp>
          <p:nvSpPr>
            <p:cNvPr id="7" name="TextBox 7"/>
            <p:cNvSpPr txBox="1"/>
            <p:nvPr/>
          </p:nvSpPr>
          <p:spPr>
            <a:xfrm>
              <a:off x="0" y="88900"/>
              <a:ext cx="660400" cy="904218"/>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a:grpSpLocks noChangeAspect="1"/>
          </p:cNvGrpSpPr>
          <p:nvPr/>
        </p:nvGrpSpPr>
        <p:grpSpPr>
          <a:xfrm>
            <a:off x="10614313" y="1459818"/>
            <a:ext cx="6270276" cy="6270276"/>
            <a:chOff x="0" y="0"/>
            <a:chExt cx="8916670" cy="8916670"/>
          </a:xfrm>
        </p:grpSpPr>
        <p:sp>
          <p:nvSpPr>
            <p:cNvPr id="9" name="Freeform 9"/>
            <p:cNvSpPr/>
            <p:nvPr/>
          </p:nvSpPr>
          <p:spPr>
            <a:xfrm>
              <a:off x="6350" y="6350"/>
              <a:ext cx="8903970" cy="8903970"/>
            </a:xfrm>
            <a:custGeom>
              <a:avLst/>
              <a:gdLst/>
              <a:ahLst/>
              <a:cxnLst/>
              <a:rect l="l" t="t" r="r" b="b"/>
              <a:pathLst>
                <a:path w="8903970" h="8903970">
                  <a:moveTo>
                    <a:pt x="4451350" y="8903970"/>
                  </a:moveTo>
                  <a:cubicBezTo>
                    <a:pt x="1997710" y="8903970"/>
                    <a:pt x="0" y="6906260"/>
                    <a:pt x="0" y="4451350"/>
                  </a:cubicBezTo>
                  <a:cubicBezTo>
                    <a:pt x="0" y="1996440"/>
                    <a:pt x="1997710" y="0"/>
                    <a:pt x="4451350" y="0"/>
                  </a:cubicBezTo>
                  <a:cubicBezTo>
                    <a:pt x="6904990" y="0"/>
                    <a:pt x="8903970" y="1997710"/>
                    <a:pt x="8903970" y="4451350"/>
                  </a:cubicBezTo>
                  <a:cubicBezTo>
                    <a:pt x="8903970" y="6904990"/>
                    <a:pt x="6906260" y="8903970"/>
                    <a:pt x="4451350" y="8903970"/>
                  </a:cubicBezTo>
                  <a:close/>
                  <a:moveTo>
                    <a:pt x="4451350" y="19050"/>
                  </a:moveTo>
                  <a:cubicBezTo>
                    <a:pt x="2007870" y="19050"/>
                    <a:pt x="19050" y="2007870"/>
                    <a:pt x="19050" y="4451350"/>
                  </a:cubicBezTo>
                  <a:cubicBezTo>
                    <a:pt x="19050" y="6894830"/>
                    <a:pt x="2007870" y="8883650"/>
                    <a:pt x="4451350" y="8883650"/>
                  </a:cubicBezTo>
                  <a:cubicBezTo>
                    <a:pt x="6894830" y="8883650"/>
                    <a:pt x="8883650" y="6894830"/>
                    <a:pt x="8883650" y="4451350"/>
                  </a:cubicBezTo>
                  <a:cubicBezTo>
                    <a:pt x="8883650" y="2007870"/>
                    <a:pt x="6896100" y="19050"/>
                    <a:pt x="4451350" y="19050"/>
                  </a:cubicBezTo>
                  <a:close/>
                </a:path>
              </a:pathLst>
            </a:custGeom>
            <a:solidFill>
              <a:srgbClr val="FFFFFF"/>
            </a:solidFill>
          </p:spPr>
          <p:txBody>
            <a:bodyPr/>
            <a:lstStyle/>
            <a:p>
              <a:endParaRPr lang="vi-VN"/>
            </a:p>
          </p:txBody>
        </p:sp>
        <p:sp>
          <p:nvSpPr>
            <p:cNvPr id="10" name="Freeform 10"/>
            <p:cNvSpPr/>
            <p:nvPr/>
          </p:nvSpPr>
          <p:spPr>
            <a:xfrm>
              <a:off x="154940" y="154940"/>
              <a:ext cx="8605520" cy="8605520"/>
            </a:xfrm>
            <a:custGeom>
              <a:avLst/>
              <a:gdLst/>
              <a:ahLst/>
              <a:cxnLst/>
              <a:rect l="l" t="t" r="r" b="b"/>
              <a:pathLst>
                <a:path w="8605520" h="8605520">
                  <a:moveTo>
                    <a:pt x="8605520" y="4302760"/>
                  </a:moveTo>
                  <a:cubicBezTo>
                    <a:pt x="8605520" y="6678930"/>
                    <a:pt x="6678930" y="8605520"/>
                    <a:pt x="4302760" y="8605520"/>
                  </a:cubicBezTo>
                  <a:cubicBezTo>
                    <a:pt x="1926590" y="8605520"/>
                    <a:pt x="0" y="6680200"/>
                    <a:pt x="0" y="4302760"/>
                  </a:cubicBezTo>
                  <a:cubicBezTo>
                    <a:pt x="0" y="1925320"/>
                    <a:pt x="1926590" y="0"/>
                    <a:pt x="4302760" y="0"/>
                  </a:cubicBezTo>
                  <a:cubicBezTo>
                    <a:pt x="6678930" y="0"/>
                    <a:pt x="8605520" y="1926590"/>
                    <a:pt x="8605520" y="4302760"/>
                  </a:cubicBezTo>
                  <a:close/>
                </a:path>
              </a:pathLst>
            </a:custGeom>
            <a:blipFill>
              <a:blip r:embed="rId2"/>
              <a:stretch>
                <a:fillRect l="-25046" r="-25046"/>
              </a:stretch>
            </a:blipFill>
          </p:spPr>
          <p:txBody>
            <a:bodyPr/>
            <a:lstStyle/>
            <a:p>
              <a:endParaRPr lang="vi-VN"/>
            </a:p>
          </p:txBody>
        </p:sp>
      </p:grpSp>
      <p:sp>
        <p:nvSpPr>
          <p:cNvPr id="12" name="TextBox 12"/>
          <p:cNvSpPr txBox="1"/>
          <p:nvPr/>
        </p:nvSpPr>
        <p:spPr>
          <a:xfrm>
            <a:off x="1518345" y="2273750"/>
            <a:ext cx="3268361" cy="771523"/>
          </a:xfrm>
          <a:prstGeom prst="rect">
            <a:avLst/>
          </a:prstGeom>
        </p:spPr>
        <p:txBody>
          <a:bodyPr lIns="0" tIns="0" rIns="0" bIns="0" rtlCol="0" anchor="t">
            <a:spAutoFit/>
          </a:bodyPr>
          <a:lstStyle/>
          <a:p>
            <a:pPr algn="l">
              <a:lnSpc>
                <a:spcPts val="6300"/>
              </a:lnSpc>
              <a:spcBef>
                <a:spcPct val="0"/>
              </a:spcBef>
            </a:pPr>
            <a:r>
              <a:rPr lang="en-US" sz="4500" b="1">
                <a:solidFill>
                  <a:srgbClr val="051D40"/>
                </a:solidFill>
                <a:latin typeface="Montserrat Bold"/>
                <a:ea typeface="Montserrat Bold"/>
                <a:cs typeface="Montserrat Bold"/>
                <a:sym typeface="Montserrat Bold"/>
              </a:rPr>
              <a:t>MỤC TIÊU</a:t>
            </a:r>
          </a:p>
        </p:txBody>
      </p:sp>
      <p:sp>
        <p:nvSpPr>
          <p:cNvPr id="15" name="TextBox 9">
            <a:extLst>
              <a:ext uri="{FF2B5EF4-FFF2-40B4-BE49-F238E27FC236}">
                <a16:creationId xmlns:a16="http://schemas.microsoft.com/office/drawing/2014/main" id="{82BAA41E-B60F-E0AE-1911-41EFB5CADAEF}"/>
              </a:ext>
            </a:extLst>
          </p:cNvPr>
          <p:cNvSpPr txBox="1"/>
          <p:nvPr/>
        </p:nvSpPr>
        <p:spPr>
          <a:xfrm>
            <a:off x="1295400" y="4180299"/>
            <a:ext cx="8382000" cy="3031279"/>
          </a:xfrm>
          <a:prstGeom prst="rect">
            <a:avLst/>
          </a:prstGeom>
        </p:spPr>
        <p:txBody>
          <a:bodyPr wrap="square" lIns="0" tIns="0" rIns="0" bIns="0" rtlCol="0" anchor="t">
            <a:spAutoFit/>
          </a:bodyPr>
          <a:lstStyle/>
          <a:p>
            <a:pPr marL="457200" lvl="0" indent="-457200" algn="just">
              <a:lnSpc>
                <a:spcPts val="4000"/>
              </a:lnSpc>
              <a:spcBef>
                <a:spcPct val="0"/>
              </a:spcBef>
              <a:buFont typeface="Arial" panose="020B0604020202020204" pitchFamily="34" charset="0"/>
              <a:buChar char="•"/>
            </a:pPr>
            <a:r>
              <a:rPr lang="vi-VN" sz="2800" dirty="0"/>
              <a:t>Xây dựng </a:t>
            </a:r>
            <a:r>
              <a:rPr lang="vi-VN" sz="2800" dirty="0" err="1"/>
              <a:t>website</a:t>
            </a:r>
            <a:r>
              <a:rPr lang="vi-VN" sz="2800" dirty="0"/>
              <a:t> với giao diện thân thiện, dễ sử dụng</a:t>
            </a:r>
          </a:p>
          <a:p>
            <a:pPr marL="457200" lvl="0" indent="-457200" algn="just">
              <a:lnSpc>
                <a:spcPts val="4000"/>
              </a:lnSpc>
              <a:spcBef>
                <a:spcPct val="0"/>
              </a:spcBef>
              <a:buFont typeface="Arial" panose="020B0604020202020204" pitchFamily="34" charset="0"/>
              <a:buChar char="•"/>
            </a:pPr>
            <a:r>
              <a:rPr lang="vi-VN" sz="2800" dirty="0"/>
              <a:t>Thiết kế và triển khai các chức năng cơ bản của hệ thống thương mại điện tử.</a:t>
            </a:r>
          </a:p>
          <a:p>
            <a:pPr marL="457200" lvl="0" indent="-457200" algn="just">
              <a:lnSpc>
                <a:spcPts val="4000"/>
              </a:lnSpc>
              <a:spcBef>
                <a:spcPct val="0"/>
              </a:spcBef>
              <a:buFont typeface="Arial" panose="020B0604020202020204" pitchFamily="34" charset="0"/>
              <a:buChar char="•"/>
            </a:pPr>
            <a:r>
              <a:rPr lang="vi-VN" sz="2800" dirty="0"/>
              <a:t>Nâng cao kỹ năng phân tích, thiết kế và phát </a:t>
            </a:r>
            <a:r>
              <a:rPr lang="vi-VN" sz="2800" dirty="0" err="1"/>
              <a:t>triểnứng</a:t>
            </a:r>
            <a:r>
              <a:rPr lang="vi-VN" sz="2800" dirty="0"/>
              <a:t> dụng </a:t>
            </a:r>
            <a:r>
              <a:rPr lang="vi-VN" sz="2800" dirty="0" err="1"/>
              <a:t>web</a:t>
            </a:r>
            <a:r>
              <a:rPr lang="vi-VN" sz="2800" dirty="0"/>
              <a:t>.</a:t>
            </a:r>
          </a:p>
        </p:txBody>
      </p:sp>
      <p:sp>
        <p:nvSpPr>
          <p:cNvPr id="16" name="Rectangle 1">
            <a:extLst>
              <a:ext uri="{FF2B5EF4-FFF2-40B4-BE49-F238E27FC236}">
                <a16:creationId xmlns:a16="http://schemas.microsoft.com/office/drawing/2014/main" id="{2F8200AB-6488-C917-A65F-2210D649A8C7}"/>
              </a:ext>
            </a:extLst>
          </p:cNvPr>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vi-V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123887" y="-2346523"/>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A70000"/>
              </a:solidFill>
              <a:prstDash val="solid"/>
              <a:miter/>
            </a:ln>
          </p:spPr>
          <p:txBody>
            <a:bodyPr/>
            <a:lstStyle/>
            <a:p>
              <a:endParaRPr lang="vi-VN"/>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3043071" y="8880641"/>
            <a:ext cx="7019697" cy="3751563"/>
            <a:chOff x="0" y="0"/>
            <a:chExt cx="660400" cy="352940"/>
          </a:xfrm>
        </p:grpSpPr>
        <p:sp>
          <p:nvSpPr>
            <p:cNvPr id="6" name="Freeform 6"/>
            <p:cNvSpPr/>
            <p:nvPr/>
          </p:nvSpPr>
          <p:spPr>
            <a:xfrm>
              <a:off x="0" y="0"/>
              <a:ext cx="660400" cy="352940"/>
            </a:xfrm>
            <a:custGeom>
              <a:avLst/>
              <a:gdLst/>
              <a:ahLst/>
              <a:cxnLst/>
              <a:rect l="l" t="t" r="r" b="b"/>
              <a:pathLst>
                <a:path w="660400" h="35294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18287"/>
                  </a:cubicBezTo>
                  <a:lnTo>
                    <a:pt x="660400" y="352940"/>
                  </a:lnTo>
                  <a:lnTo>
                    <a:pt x="0" y="352940"/>
                  </a:lnTo>
                  <a:lnTo>
                    <a:pt x="0" y="318313"/>
                  </a:lnTo>
                  <a:cubicBezTo>
                    <a:pt x="1782" y="185660"/>
                    <a:pt x="93019" y="64045"/>
                    <a:pt x="220252" y="19070"/>
                  </a:cubicBezTo>
                  <a:close/>
                </a:path>
              </a:pathLst>
            </a:custGeom>
            <a:solidFill>
              <a:srgbClr val="A70000"/>
            </a:solidFill>
          </p:spPr>
          <p:txBody>
            <a:bodyPr/>
            <a:lstStyle/>
            <a:p>
              <a:endParaRPr lang="vi-VN"/>
            </a:p>
          </p:txBody>
        </p:sp>
        <p:sp>
          <p:nvSpPr>
            <p:cNvPr id="7" name="TextBox 7"/>
            <p:cNvSpPr txBox="1"/>
            <p:nvPr/>
          </p:nvSpPr>
          <p:spPr>
            <a:xfrm>
              <a:off x="0" y="88900"/>
              <a:ext cx="660400" cy="264040"/>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5242472" y="2260798"/>
            <a:ext cx="7113692" cy="771523"/>
          </a:xfrm>
          <a:prstGeom prst="rect">
            <a:avLst/>
          </a:prstGeom>
        </p:spPr>
        <p:txBody>
          <a:bodyPr lIns="0" tIns="0" rIns="0" bIns="0" rtlCol="0" anchor="t">
            <a:spAutoFit/>
          </a:bodyPr>
          <a:lstStyle/>
          <a:p>
            <a:pPr algn="l">
              <a:lnSpc>
                <a:spcPts val="6300"/>
              </a:lnSpc>
              <a:spcBef>
                <a:spcPct val="0"/>
              </a:spcBef>
            </a:pPr>
            <a:r>
              <a:rPr lang="en-US" sz="4500" b="1" dirty="0">
                <a:solidFill>
                  <a:srgbClr val="051D40"/>
                </a:solidFill>
                <a:latin typeface="Montserrat Bold"/>
                <a:ea typeface="Montserrat Bold"/>
                <a:cs typeface="Montserrat Bold"/>
                <a:sym typeface="Montserrat Bold"/>
              </a:rPr>
              <a:t>CÔNG NGHỆ SỬ DỤNG</a:t>
            </a:r>
          </a:p>
        </p:txBody>
      </p:sp>
      <p:pic>
        <p:nvPicPr>
          <p:cNvPr id="2050" name="Picture 2" descr="Next.js Logo - PNG Logo Vector Brand Downloads (SVG, EPS)">
            <a:extLst>
              <a:ext uri="{FF2B5EF4-FFF2-40B4-BE49-F238E27FC236}">
                <a16:creationId xmlns:a16="http://schemas.microsoft.com/office/drawing/2014/main" id="{19F53935-78C9-2E1E-E4D0-F7EB3B21EB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4999" y="2608459"/>
            <a:ext cx="5958842" cy="372427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Node Js Logo Transparent">
            <a:extLst>
              <a:ext uri="{FF2B5EF4-FFF2-40B4-BE49-F238E27FC236}">
                <a16:creationId xmlns:a16="http://schemas.microsoft.com/office/drawing/2014/main" id="{FFF2BFEF-3BF6-3F30-43EE-283CD7C2B7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98663" y="3032321"/>
            <a:ext cx="6884338" cy="252425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ySQL логотип PNG">
            <a:extLst>
              <a:ext uri="{FF2B5EF4-FFF2-40B4-BE49-F238E27FC236}">
                <a16:creationId xmlns:a16="http://schemas.microsoft.com/office/drawing/2014/main" id="{2B684B75-F406-2D0C-EC26-659A091B4F2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677438" y="3705299"/>
            <a:ext cx="6243759" cy="624375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123887" y="-2346523"/>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A70000"/>
              </a:solidFill>
              <a:prstDash val="solid"/>
              <a:miter/>
            </a:ln>
          </p:spPr>
          <p:txBody>
            <a:bodyPr/>
            <a:lstStyle/>
            <a:p>
              <a:endParaRPr lang="vi-VN"/>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3043071" y="8880641"/>
            <a:ext cx="7019697" cy="3751563"/>
            <a:chOff x="0" y="0"/>
            <a:chExt cx="660400" cy="352940"/>
          </a:xfrm>
        </p:grpSpPr>
        <p:sp>
          <p:nvSpPr>
            <p:cNvPr id="6" name="Freeform 6"/>
            <p:cNvSpPr/>
            <p:nvPr/>
          </p:nvSpPr>
          <p:spPr>
            <a:xfrm>
              <a:off x="0" y="0"/>
              <a:ext cx="660400" cy="352940"/>
            </a:xfrm>
            <a:custGeom>
              <a:avLst/>
              <a:gdLst/>
              <a:ahLst/>
              <a:cxnLst/>
              <a:rect l="l" t="t" r="r" b="b"/>
              <a:pathLst>
                <a:path w="660400" h="35294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18287"/>
                  </a:cubicBezTo>
                  <a:lnTo>
                    <a:pt x="660400" y="352940"/>
                  </a:lnTo>
                  <a:lnTo>
                    <a:pt x="0" y="352940"/>
                  </a:lnTo>
                  <a:lnTo>
                    <a:pt x="0" y="318313"/>
                  </a:lnTo>
                  <a:cubicBezTo>
                    <a:pt x="1782" y="185660"/>
                    <a:pt x="93019" y="64045"/>
                    <a:pt x="220252" y="19070"/>
                  </a:cubicBezTo>
                  <a:close/>
                </a:path>
              </a:pathLst>
            </a:custGeom>
            <a:solidFill>
              <a:srgbClr val="A70000"/>
            </a:solidFill>
          </p:spPr>
          <p:txBody>
            <a:bodyPr/>
            <a:lstStyle/>
            <a:p>
              <a:endParaRPr lang="vi-VN"/>
            </a:p>
          </p:txBody>
        </p:sp>
        <p:sp>
          <p:nvSpPr>
            <p:cNvPr id="7" name="TextBox 7"/>
            <p:cNvSpPr txBox="1"/>
            <p:nvPr/>
          </p:nvSpPr>
          <p:spPr>
            <a:xfrm>
              <a:off x="0" y="88900"/>
              <a:ext cx="660400" cy="264040"/>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6477000" y="866758"/>
            <a:ext cx="7113692" cy="771523"/>
          </a:xfrm>
          <a:prstGeom prst="rect">
            <a:avLst/>
          </a:prstGeom>
        </p:spPr>
        <p:txBody>
          <a:bodyPr lIns="0" tIns="0" rIns="0" bIns="0" rtlCol="0" anchor="t">
            <a:spAutoFit/>
          </a:bodyPr>
          <a:lstStyle/>
          <a:p>
            <a:pPr algn="l">
              <a:lnSpc>
                <a:spcPts val="6300"/>
              </a:lnSpc>
              <a:spcBef>
                <a:spcPct val="0"/>
              </a:spcBef>
            </a:pPr>
            <a:r>
              <a:rPr lang="en-US" sz="4500" b="1" dirty="0">
                <a:solidFill>
                  <a:srgbClr val="051D40"/>
                </a:solidFill>
                <a:latin typeface="Montserrat Bold"/>
                <a:ea typeface="Montserrat Bold"/>
                <a:cs typeface="Montserrat Bold"/>
                <a:sym typeface="Montserrat Bold"/>
              </a:rPr>
              <a:t>KIẾN TRÚC HỆ THỐNG</a:t>
            </a:r>
          </a:p>
        </p:txBody>
      </p:sp>
      <p:pic>
        <p:nvPicPr>
          <p:cNvPr id="13" name="Picture 12">
            <a:extLst>
              <a:ext uri="{FF2B5EF4-FFF2-40B4-BE49-F238E27FC236}">
                <a16:creationId xmlns:a16="http://schemas.microsoft.com/office/drawing/2014/main" id="{D3284564-54BB-8E58-F7C7-0ECA0233D9CF}"/>
              </a:ext>
            </a:extLst>
          </p:cNvPr>
          <p:cNvPicPr>
            <a:picLocks noChangeAspect="1"/>
          </p:cNvPicPr>
          <p:nvPr/>
        </p:nvPicPr>
        <p:blipFill>
          <a:blip r:embed="rId2"/>
          <a:stretch>
            <a:fillRect/>
          </a:stretch>
        </p:blipFill>
        <p:spPr>
          <a:xfrm>
            <a:off x="1600200" y="2558890"/>
            <a:ext cx="14325600" cy="608982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2123887" y="-2346523"/>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A70000"/>
              </a:solidFill>
              <a:prstDash val="solid"/>
              <a:miter/>
            </a:ln>
          </p:spPr>
          <p:txBody>
            <a:bodyPr/>
            <a:lstStyle/>
            <a:p>
              <a:endParaRPr lang="vi-VN"/>
            </a:p>
          </p:txBody>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3043071" y="8880641"/>
            <a:ext cx="7019697" cy="3751563"/>
            <a:chOff x="0" y="0"/>
            <a:chExt cx="660400" cy="352940"/>
          </a:xfrm>
        </p:grpSpPr>
        <p:sp>
          <p:nvSpPr>
            <p:cNvPr id="6" name="Freeform 6"/>
            <p:cNvSpPr/>
            <p:nvPr/>
          </p:nvSpPr>
          <p:spPr>
            <a:xfrm>
              <a:off x="0" y="0"/>
              <a:ext cx="660400" cy="352940"/>
            </a:xfrm>
            <a:custGeom>
              <a:avLst/>
              <a:gdLst/>
              <a:ahLst/>
              <a:cxnLst/>
              <a:rect l="l" t="t" r="r" b="b"/>
              <a:pathLst>
                <a:path w="660400" h="35294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18287"/>
                  </a:cubicBezTo>
                  <a:lnTo>
                    <a:pt x="660400" y="352940"/>
                  </a:lnTo>
                  <a:lnTo>
                    <a:pt x="0" y="352940"/>
                  </a:lnTo>
                  <a:lnTo>
                    <a:pt x="0" y="318313"/>
                  </a:lnTo>
                  <a:cubicBezTo>
                    <a:pt x="1782" y="185660"/>
                    <a:pt x="93019" y="64045"/>
                    <a:pt x="220252" y="19070"/>
                  </a:cubicBezTo>
                  <a:close/>
                </a:path>
              </a:pathLst>
            </a:custGeom>
            <a:solidFill>
              <a:srgbClr val="A70000"/>
            </a:solidFill>
          </p:spPr>
          <p:txBody>
            <a:bodyPr/>
            <a:lstStyle/>
            <a:p>
              <a:endParaRPr lang="vi-VN"/>
            </a:p>
          </p:txBody>
        </p:sp>
        <p:sp>
          <p:nvSpPr>
            <p:cNvPr id="7" name="TextBox 7"/>
            <p:cNvSpPr txBox="1"/>
            <p:nvPr/>
          </p:nvSpPr>
          <p:spPr>
            <a:xfrm>
              <a:off x="0" y="88900"/>
              <a:ext cx="660400" cy="264040"/>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7457717" y="896203"/>
            <a:ext cx="4690645" cy="771523"/>
          </a:xfrm>
          <a:prstGeom prst="rect">
            <a:avLst/>
          </a:prstGeom>
        </p:spPr>
        <p:txBody>
          <a:bodyPr wrap="square" lIns="0" tIns="0" rIns="0" bIns="0" rtlCol="0" anchor="t">
            <a:spAutoFit/>
          </a:bodyPr>
          <a:lstStyle/>
          <a:p>
            <a:pPr algn="l">
              <a:lnSpc>
                <a:spcPts val="6300"/>
              </a:lnSpc>
              <a:spcBef>
                <a:spcPct val="0"/>
              </a:spcBef>
            </a:pPr>
            <a:r>
              <a:rPr lang="en-US" sz="4500" b="1" dirty="0">
                <a:solidFill>
                  <a:srgbClr val="051D40"/>
                </a:solidFill>
                <a:latin typeface="Montserrat Bold"/>
                <a:ea typeface="Montserrat Bold"/>
                <a:cs typeface="Montserrat Bold"/>
                <a:sym typeface="Montserrat Bold"/>
              </a:rPr>
              <a:t>CƠ SỞ DỮ LIỆU</a:t>
            </a:r>
          </a:p>
        </p:txBody>
      </p:sp>
      <p:pic>
        <p:nvPicPr>
          <p:cNvPr id="3074" name="Picture 1">
            <a:extLst>
              <a:ext uri="{FF2B5EF4-FFF2-40B4-BE49-F238E27FC236}">
                <a16:creationId xmlns:a16="http://schemas.microsoft.com/office/drawing/2014/main" id="{DFE1DE83-9418-979B-4C69-FEF5B5ADFA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9132" y="1667726"/>
            <a:ext cx="13587816" cy="7212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3266830" y="0"/>
            <a:ext cx="5021170" cy="10287000"/>
            <a:chOff x="0" y="0"/>
            <a:chExt cx="1322448" cy="2709333"/>
          </a:xfrm>
        </p:grpSpPr>
        <p:sp>
          <p:nvSpPr>
            <p:cNvPr id="3" name="Freeform 3"/>
            <p:cNvSpPr/>
            <p:nvPr/>
          </p:nvSpPr>
          <p:spPr>
            <a:xfrm>
              <a:off x="0" y="0"/>
              <a:ext cx="1322448" cy="2709333"/>
            </a:xfrm>
            <a:custGeom>
              <a:avLst/>
              <a:gdLst/>
              <a:ahLst/>
              <a:cxnLst/>
              <a:rect l="l" t="t" r="r" b="b"/>
              <a:pathLst>
                <a:path w="1322448" h="2709333">
                  <a:moveTo>
                    <a:pt x="0" y="0"/>
                  </a:moveTo>
                  <a:lnTo>
                    <a:pt x="1322448" y="0"/>
                  </a:lnTo>
                  <a:lnTo>
                    <a:pt x="1322448" y="2709333"/>
                  </a:lnTo>
                  <a:lnTo>
                    <a:pt x="0" y="2709333"/>
                  </a:lnTo>
                  <a:close/>
                </a:path>
              </a:pathLst>
            </a:custGeom>
            <a:solidFill>
              <a:srgbClr val="051D40"/>
            </a:solidFill>
          </p:spPr>
          <p:txBody>
            <a:bodyPr/>
            <a:lstStyle/>
            <a:p>
              <a:endParaRPr lang="vi-VN"/>
            </a:p>
          </p:txBody>
        </p:sp>
        <p:sp>
          <p:nvSpPr>
            <p:cNvPr id="4" name="TextBox 4"/>
            <p:cNvSpPr txBox="1"/>
            <p:nvPr/>
          </p:nvSpPr>
          <p:spPr>
            <a:xfrm>
              <a:off x="0" y="-38100"/>
              <a:ext cx="1322448" cy="2747433"/>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1067623" y="617404"/>
            <a:ext cx="7922504" cy="771523"/>
          </a:xfrm>
          <a:prstGeom prst="rect">
            <a:avLst/>
          </a:prstGeom>
        </p:spPr>
        <p:txBody>
          <a:bodyPr lIns="0" tIns="0" rIns="0" bIns="0" rtlCol="0" anchor="t">
            <a:spAutoFit/>
          </a:bodyPr>
          <a:lstStyle/>
          <a:p>
            <a:pPr marL="0" lvl="0" indent="0" algn="l">
              <a:lnSpc>
                <a:spcPts val="6300"/>
              </a:lnSpc>
              <a:spcBef>
                <a:spcPct val="0"/>
              </a:spcBef>
            </a:pPr>
            <a:r>
              <a:rPr lang="en-US" sz="4500" b="1" dirty="0">
                <a:solidFill>
                  <a:srgbClr val="051D40"/>
                </a:solidFill>
                <a:latin typeface="Montserrat Bold"/>
                <a:ea typeface="Montserrat Bold"/>
                <a:cs typeface="Montserrat Bold"/>
                <a:sym typeface="Montserrat Bold"/>
              </a:rPr>
              <a:t>KẾT QUẢ ĐẠT ĐƯỢC</a:t>
            </a:r>
          </a:p>
        </p:txBody>
      </p:sp>
      <p:grpSp>
        <p:nvGrpSpPr>
          <p:cNvPr id="6" name="Group 6"/>
          <p:cNvGrpSpPr/>
          <p:nvPr/>
        </p:nvGrpSpPr>
        <p:grpSpPr>
          <a:xfrm>
            <a:off x="-1595820" y="-1782102"/>
            <a:ext cx="3564204" cy="356420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51D40">
                  <a:alpha val="15686"/>
                </a:srgbClr>
              </a:solidFill>
              <a:prstDash val="solid"/>
              <a:miter/>
            </a:ln>
          </p:spPr>
          <p:txBody>
            <a:bodyPr/>
            <a:lstStyle/>
            <a:p>
              <a:endParaRPr lang="vi-VN"/>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9966307" y="300249"/>
            <a:ext cx="8027935" cy="9598729"/>
            <a:chOff x="0" y="0"/>
            <a:chExt cx="8603361" cy="10286746"/>
          </a:xfrm>
        </p:grpSpPr>
        <p:sp>
          <p:nvSpPr>
            <p:cNvPr id="11" name="Freeform 11"/>
            <p:cNvSpPr/>
            <p:nvPr/>
          </p:nvSpPr>
          <p:spPr>
            <a:xfrm>
              <a:off x="-50" y="-127"/>
              <a:ext cx="8603411" cy="10286873"/>
            </a:xfrm>
            <a:custGeom>
              <a:avLst/>
              <a:gdLst/>
              <a:ahLst/>
              <a:cxnLst/>
              <a:rect l="l" t="t" r="r" b="b"/>
              <a:pathLst>
                <a:path w="8603411" h="10286873">
                  <a:moveTo>
                    <a:pt x="8603411" y="10251440"/>
                  </a:moveTo>
                  <a:cubicBezTo>
                    <a:pt x="8603411" y="10284587"/>
                    <a:pt x="8592743" y="10286873"/>
                    <a:pt x="8564930" y="10286873"/>
                  </a:cubicBezTo>
                  <a:cubicBezTo>
                    <a:pt x="5710351" y="10286238"/>
                    <a:pt x="2855899" y="10286238"/>
                    <a:pt x="1320" y="10286238"/>
                  </a:cubicBezTo>
                  <a:cubicBezTo>
                    <a:pt x="-2744" y="10272395"/>
                    <a:pt x="3606" y="10259822"/>
                    <a:pt x="6527" y="10246995"/>
                  </a:cubicBezTo>
                  <a:cubicBezTo>
                    <a:pt x="132003" y="9685401"/>
                    <a:pt x="257606" y="9123934"/>
                    <a:pt x="383463" y="8562467"/>
                  </a:cubicBezTo>
                  <a:cubicBezTo>
                    <a:pt x="562914" y="7761986"/>
                    <a:pt x="742746" y="6961632"/>
                    <a:pt x="922070" y="6161151"/>
                  </a:cubicBezTo>
                  <a:cubicBezTo>
                    <a:pt x="1143558" y="5172583"/>
                    <a:pt x="1364538" y="4184015"/>
                    <a:pt x="1585899" y="3195574"/>
                  </a:cubicBezTo>
                  <a:cubicBezTo>
                    <a:pt x="1810816" y="2191385"/>
                    <a:pt x="2035860" y="1187323"/>
                    <a:pt x="2261412" y="183261"/>
                  </a:cubicBezTo>
                  <a:cubicBezTo>
                    <a:pt x="2275128" y="122174"/>
                    <a:pt x="2283891" y="59690"/>
                    <a:pt x="2306116" y="635"/>
                  </a:cubicBezTo>
                  <a:cubicBezTo>
                    <a:pt x="4392472" y="635"/>
                    <a:pt x="6478828" y="635"/>
                    <a:pt x="8565184" y="0"/>
                  </a:cubicBezTo>
                  <a:cubicBezTo>
                    <a:pt x="8593505" y="0"/>
                    <a:pt x="8603157" y="3429"/>
                    <a:pt x="8603157" y="35814"/>
                  </a:cubicBezTo>
                  <a:cubicBezTo>
                    <a:pt x="8602395" y="3441065"/>
                    <a:pt x="8602395" y="6846316"/>
                    <a:pt x="8603411" y="10251440"/>
                  </a:cubicBezTo>
                  <a:close/>
                </a:path>
              </a:pathLst>
            </a:custGeom>
            <a:blipFill>
              <a:blip r:embed="rId2"/>
              <a:stretch>
                <a:fillRect l="-28002" r="-51461"/>
              </a:stretch>
            </a:blipFill>
          </p:spPr>
          <p:txBody>
            <a:bodyPr/>
            <a:lstStyle/>
            <a:p>
              <a:endParaRPr lang="vi-VN"/>
            </a:p>
          </p:txBody>
        </p:sp>
      </p:grpSp>
      <p:grpSp>
        <p:nvGrpSpPr>
          <p:cNvPr id="12" name="Group 12"/>
          <p:cNvGrpSpPr/>
          <p:nvPr/>
        </p:nvGrpSpPr>
        <p:grpSpPr>
          <a:xfrm>
            <a:off x="14700679" y="7074186"/>
            <a:ext cx="5946973" cy="5946973"/>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vi-VN"/>
            </a:p>
          </p:txBody>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5" name="Freeform 15"/>
          <p:cNvSpPr/>
          <p:nvPr/>
        </p:nvSpPr>
        <p:spPr>
          <a:xfrm>
            <a:off x="1594175" y="8410948"/>
            <a:ext cx="11402164" cy="711357"/>
          </a:xfrm>
          <a:custGeom>
            <a:avLst/>
            <a:gdLst/>
            <a:ahLst/>
            <a:cxnLst/>
            <a:rect l="l" t="t" r="r" b="b"/>
            <a:pathLst>
              <a:path w="11402164" h="711357">
                <a:moveTo>
                  <a:pt x="0" y="0"/>
                </a:moveTo>
                <a:lnTo>
                  <a:pt x="11402164" y="0"/>
                </a:lnTo>
                <a:lnTo>
                  <a:pt x="11402164" y="711358"/>
                </a:lnTo>
                <a:lnTo>
                  <a:pt x="0" y="711358"/>
                </a:lnTo>
                <a:lnTo>
                  <a:pt x="0" y="0"/>
                </a:lnTo>
                <a:close/>
              </a:path>
            </a:pathLst>
          </a:custGeom>
          <a:blipFill>
            <a:blip r:embed="rId3"/>
            <a:stretch>
              <a:fillRect t="-216567"/>
            </a:stretch>
          </a:blipFill>
        </p:spPr>
        <p:txBody>
          <a:bodyPr/>
          <a:lstStyle/>
          <a:p>
            <a:endParaRPr lang="vi-VN"/>
          </a:p>
        </p:txBody>
      </p:sp>
      <p:sp>
        <p:nvSpPr>
          <p:cNvPr id="17" name="Freeform 17"/>
          <p:cNvSpPr/>
          <p:nvPr/>
        </p:nvSpPr>
        <p:spPr>
          <a:xfrm>
            <a:off x="1067623" y="1706201"/>
            <a:ext cx="16363426" cy="7512158"/>
          </a:xfrm>
          <a:custGeom>
            <a:avLst/>
            <a:gdLst/>
            <a:ahLst/>
            <a:cxnLst/>
            <a:rect l="l" t="t" r="r" b="b"/>
            <a:pathLst>
              <a:path w="2999100" h="868800">
                <a:moveTo>
                  <a:pt x="9518" y="0"/>
                </a:moveTo>
                <a:lnTo>
                  <a:pt x="2989581" y="0"/>
                </a:lnTo>
                <a:cubicBezTo>
                  <a:pt x="2992106" y="0"/>
                  <a:pt x="2994527" y="1003"/>
                  <a:pt x="2996312" y="2788"/>
                </a:cubicBezTo>
                <a:cubicBezTo>
                  <a:pt x="2998097" y="4573"/>
                  <a:pt x="2999100" y="6994"/>
                  <a:pt x="2999100" y="9518"/>
                </a:cubicBezTo>
                <a:lnTo>
                  <a:pt x="2999100" y="859282"/>
                </a:lnTo>
                <a:cubicBezTo>
                  <a:pt x="2999100" y="861806"/>
                  <a:pt x="2998097" y="864227"/>
                  <a:pt x="2996312" y="866012"/>
                </a:cubicBezTo>
                <a:cubicBezTo>
                  <a:pt x="2994527" y="867797"/>
                  <a:pt x="2992106" y="868800"/>
                  <a:pt x="2989581" y="868800"/>
                </a:cubicBezTo>
                <a:lnTo>
                  <a:pt x="9518" y="868800"/>
                </a:lnTo>
                <a:cubicBezTo>
                  <a:pt x="4261" y="868800"/>
                  <a:pt x="0" y="864538"/>
                  <a:pt x="0" y="859282"/>
                </a:cubicBezTo>
                <a:lnTo>
                  <a:pt x="0" y="9518"/>
                </a:lnTo>
                <a:cubicBezTo>
                  <a:pt x="0" y="6994"/>
                  <a:pt x="1003" y="4573"/>
                  <a:pt x="2788" y="2788"/>
                </a:cubicBezTo>
                <a:cubicBezTo>
                  <a:pt x="4573" y="1003"/>
                  <a:pt x="6994" y="0"/>
                  <a:pt x="9518" y="0"/>
                </a:cubicBezTo>
                <a:close/>
              </a:path>
            </a:pathLst>
          </a:custGeom>
          <a:solidFill>
            <a:srgbClr val="A70000"/>
          </a:solidFill>
        </p:spPr>
        <p:txBody>
          <a:bodyPr/>
          <a:lstStyle/>
          <a:p>
            <a:endParaRPr lang="vi-VN">
              <a:solidFill>
                <a:srgbClr val="A70000"/>
              </a:solidFill>
            </a:endParaRPr>
          </a:p>
        </p:txBody>
      </p:sp>
      <p:sp>
        <p:nvSpPr>
          <p:cNvPr id="21" name="TextBox 21"/>
          <p:cNvSpPr txBox="1"/>
          <p:nvPr/>
        </p:nvSpPr>
        <p:spPr>
          <a:xfrm>
            <a:off x="2182101" y="5469764"/>
            <a:ext cx="3872720" cy="1514931"/>
          </a:xfrm>
          <a:prstGeom prst="rect">
            <a:avLst/>
          </a:prstGeom>
        </p:spPr>
        <p:txBody>
          <a:bodyPr lIns="0" tIns="0" rIns="0" bIns="0" rtlCol="0" anchor="ctr"/>
          <a:lstStyle/>
          <a:p>
            <a:pPr lvl="0" algn="ctr">
              <a:lnSpc>
                <a:spcPts val="3480"/>
              </a:lnSpc>
              <a:spcBef>
                <a:spcPct val="0"/>
              </a:spcBef>
            </a:pPr>
            <a:r>
              <a:rPr lang="vi-VN" sz="2800" b="1" dirty="0">
                <a:solidFill>
                  <a:schemeClr val="bg1"/>
                </a:solidFill>
              </a:rPr>
              <a:t>Hoàn thiện đầy đủ </a:t>
            </a:r>
          </a:p>
          <a:p>
            <a:pPr lvl="0" algn="ctr">
              <a:lnSpc>
                <a:spcPts val="3480"/>
              </a:lnSpc>
              <a:spcBef>
                <a:spcPct val="0"/>
              </a:spcBef>
            </a:pPr>
            <a:r>
              <a:rPr lang="vi-VN" sz="2800" b="1" dirty="0">
                <a:solidFill>
                  <a:schemeClr val="bg1"/>
                </a:solidFill>
              </a:rPr>
              <a:t>chức năng cốt lõi </a:t>
            </a:r>
          </a:p>
          <a:p>
            <a:pPr lvl="0" algn="ctr">
              <a:lnSpc>
                <a:spcPts val="3480"/>
              </a:lnSpc>
              <a:spcBef>
                <a:spcPct val="0"/>
              </a:spcBef>
            </a:pPr>
            <a:r>
              <a:rPr lang="vi-VN" sz="2800" b="1" dirty="0">
                <a:solidFill>
                  <a:schemeClr val="bg1"/>
                </a:solidFill>
              </a:rPr>
              <a:t>của </a:t>
            </a:r>
            <a:r>
              <a:rPr lang="vi-VN" sz="2800" b="1" dirty="0" err="1">
                <a:solidFill>
                  <a:schemeClr val="bg1"/>
                </a:solidFill>
              </a:rPr>
              <a:t>website</a:t>
            </a:r>
            <a:r>
              <a:rPr lang="vi-VN" sz="2800" b="1" dirty="0">
                <a:solidFill>
                  <a:schemeClr val="bg1"/>
                </a:solidFill>
              </a:rPr>
              <a:t> bán hàng</a:t>
            </a:r>
            <a:endParaRPr lang="en-US" sz="2486" b="1" u="none" strike="noStrike" dirty="0">
              <a:solidFill>
                <a:schemeClr val="bg1"/>
              </a:solidFill>
              <a:latin typeface="Poppins Bold"/>
              <a:ea typeface="Poppins Bold"/>
              <a:cs typeface="Poppins Bold"/>
              <a:sym typeface="Poppins Bold"/>
            </a:endParaRPr>
          </a:p>
        </p:txBody>
      </p:sp>
      <p:sp>
        <p:nvSpPr>
          <p:cNvPr id="24" name="TextBox 24"/>
          <p:cNvSpPr txBox="1"/>
          <p:nvPr/>
        </p:nvSpPr>
        <p:spPr>
          <a:xfrm>
            <a:off x="7169299" y="5631506"/>
            <a:ext cx="4649040" cy="1191446"/>
          </a:xfrm>
          <a:prstGeom prst="rect">
            <a:avLst/>
          </a:prstGeom>
        </p:spPr>
        <p:txBody>
          <a:bodyPr lIns="0" tIns="0" rIns="0" bIns="0" rtlCol="0" anchor="ctr"/>
          <a:lstStyle/>
          <a:p>
            <a:pPr marL="0" lvl="0" indent="0" algn="ctr">
              <a:lnSpc>
                <a:spcPts val="3480"/>
              </a:lnSpc>
              <a:spcBef>
                <a:spcPct val="0"/>
              </a:spcBef>
            </a:pPr>
            <a:r>
              <a:rPr lang="en-US" sz="2800" b="1" u="none" strike="noStrike" dirty="0">
                <a:solidFill>
                  <a:srgbClr val="FFFFFF"/>
                </a:solidFill>
                <a:latin typeface="Arial" panose="020B0604020202020204" pitchFamily="34" charset="0"/>
                <a:ea typeface="Poppins Bold"/>
                <a:cs typeface="Arial" panose="020B0604020202020204" pitchFamily="34" charset="0"/>
                <a:sym typeface="Poppins Bold"/>
              </a:rPr>
              <a:t>Giao </a:t>
            </a:r>
            <a:r>
              <a:rPr lang="en-US" sz="2800" b="1" u="none" strike="noStrike" dirty="0" err="1">
                <a:solidFill>
                  <a:srgbClr val="FFFFFF"/>
                </a:solidFill>
                <a:latin typeface="Arial" panose="020B0604020202020204" pitchFamily="34" charset="0"/>
                <a:ea typeface="Poppins Bold"/>
                <a:cs typeface="Arial" panose="020B0604020202020204" pitchFamily="34" charset="0"/>
                <a:sym typeface="Poppins Bold"/>
              </a:rPr>
              <a:t>diện</a:t>
            </a:r>
            <a:r>
              <a:rPr lang="en-US" sz="2800" b="1" u="none" strike="noStrike" dirty="0">
                <a:solidFill>
                  <a:srgbClr val="FFFFFF"/>
                </a:solidFill>
                <a:latin typeface="Arial" panose="020B0604020202020204" pitchFamily="34" charset="0"/>
                <a:ea typeface="Poppins Bold"/>
                <a:cs typeface="Arial" panose="020B0604020202020204" pitchFamily="34" charset="0"/>
                <a:sym typeface="Poppins Bold"/>
              </a:rPr>
              <a:t> </a:t>
            </a:r>
            <a:r>
              <a:rPr lang="en-US" sz="2800" b="1" u="none" strike="noStrike" dirty="0" err="1">
                <a:solidFill>
                  <a:srgbClr val="FFFFFF"/>
                </a:solidFill>
                <a:latin typeface="Arial" panose="020B0604020202020204" pitchFamily="34" charset="0"/>
                <a:ea typeface="Poppins Bold"/>
                <a:cs typeface="Arial" panose="020B0604020202020204" pitchFamily="34" charset="0"/>
                <a:sym typeface="Poppins Bold"/>
              </a:rPr>
              <a:t>thân</a:t>
            </a:r>
            <a:r>
              <a:rPr lang="en-US" sz="2800" b="1" u="none" strike="noStrike" dirty="0">
                <a:solidFill>
                  <a:srgbClr val="FFFFFF"/>
                </a:solidFill>
                <a:latin typeface="Arial" panose="020B0604020202020204" pitchFamily="34" charset="0"/>
                <a:ea typeface="Poppins Bold"/>
                <a:cs typeface="Arial" panose="020B0604020202020204" pitchFamily="34" charset="0"/>
                <a:sym typeface="Poppins Bold"/>
              </a:rPr>
              <a:t> </a:t>
            </a:r>
            <a:r>
              <a:rPr lang="en-US" sz="2800" b="1" u="none" strike="noStrike" dirty="0" err="1">
                <a:solidFill>
                  <a:srgbClr val="FFFFFF"/>
                </a:solidFill>
                <a:latin typeface="Arial" panose="020B0604020202020204" pitchFamily="34" charset="0"/>
                <a:ea typeface="Poppins Bold"/>
                <a:cs typeface="Arial" panose="020B0604020202020204" pitchFamily="34" charset="0"/>
                <a:sym typeface="Poppins Bold"/>
              </a:rPr>
              <a:t>thiện</a:t>
            </a:r>
            <a:r>
              <a:rPr lang="en-US" sz="2800" b="1" u="none" strike="noStrike" dirty="0">
                <a:solidFill>
                  <a:srgbClr val="FFFFFF"/>
                </a:solidFill>
                <a:latin typeface="Arial" panose="020B0604020202020204" pitchFamily="34" charset="0"/>
                <a:ea typeface="Poppins Bold"/>
                <a:cs typeface="Arial" panose="020B0604020202020204" pitchFamily="34" charset="0"/>
                <a:sym typeface="Poppins Bold"/>
              </a:rPr>
              <a:t>, </a:t>
            </a:r>
            <a:r>
              <a:rPr lang="en-US" sz="2800" b="1" u="none" strike="noStrike" dirty="0" err="1">
                <a:solidFill>
                  <a:srgbClr val="FFFFFF"/>
                </a:solidFill>
                <a:latin typeface="Arial" panose="020B0604020202020204" pitchFamily="34" charset="0"/>
                <a:ea typeface="Poppins Bold"/>
                <a:cs typeface="Arial" panose="020B0604020202020204" pitchFamily="34" charset="0"/>
                <a:sym typeface="Poppins Bold"/>
              </a:rPr>
              <a:t>dễ</a:t>
            </a:r>
            <a:r>
              <a:rPr lang="en-US" sz="2800" b="1" u="none" strike="noStrike" dirty="0">
                <a:solidFill>
                  <a:srgbClr val="FFFFFF"/>
                </a:solidFill>
                <a:latin typeface="Arial" panose="020B0604020202020204" pitchFamily="34" charset="0"/>
                <a:ea typeface="Poppins Bold"/>
                <a:cs typeface="Arial" panose="020B0604020202020204" pitchFamily="34" charset="0"/>
                <a:sym typeface="Poppins Bold"/>
              </a:rPr>
              <a:t> </a:t>
            </a:r>
            <a:r>
              <a:rPr lang="en-US" sz="2800" b="1" u="none" strike="noStrike" dirty="0" err="1">
                <a:solidFill>
                  <a:srgbClr val="FFFFFF"/>
                </a:solidFill>
                <a:latin typeface="Arial" panose="020B0604020202020204" pitchFamily="34" charset="0"/>
                <a:ea typeface="Poppins Bold"/>
                <a:cs typeface="Arial" panose="020B0604020202020204" pitchFamily="34" charset="0"/>
                <a:sym typeface="Poppins Bold"/>
              </a:rPr>
              <a:t>sử</a:t>
            </a:r>
            <a:r>
              <a:rPr lang="en-US" sz="2800" b="1" u="none" strike="noStrike" dirty="0">
                <a:solidFill>
                  <a:srgbClr val="FFFFFF"/>
                </a:solidFill>
                <a:latin typeface="Arial" panose="020B0604020202020204" pitchFamily="34" charset="0"/>
                <a:ea typeface="Poppins Bold"/>
                <a:cs typeface="Arial" panose="020B0604020202020204" pitchFamily="34" charset="0"/>
                <a:sym typeface="Poppins Bold"/>
              </a:rPr>
              <a:t> </a:t>
            </a:r>
            <a:r>
              <a:rPr lang="en-US" sz="2800" b="1" u="none" strike="noStrike" dirty="0" err="1">
                <a:solidFill>
                  <a:srgbClr val="FFFFFF"/>
                </a:solidFill>
                <a:latin typeface="Arial" panose="020B0604020202020204" pitchFamily="34" charset="0"/>
                <a:ea typeface="Poppins Bold"/>
                <a:cs typeface="Arial" panose="020B0604020202020204" pitchFamily="34" charset="0"/>
                <a:sym typeface="Poppins Bold"/>
              </a:rPr>
              <a:t>dụng</a:t>
            </a:r>
            <a:r>
              <a:rPr lang="en-US" sz="2800" b="1" u="none" strike="noStrike" dirty="0">
                <a:solidFill>
                  <a:srgbClr val="FFFFFF"/>
                </a:solidFill>
                <a:latin typeface="Arial" panose="020B0604020202020204" pitchFamily="34" charset="0"/>
                <a:ea typeface="Poppins Bold"/>
                <a:cs typeface="Arial" panose="020B0604020202020204" pitchFamily="34" charset="0"/>
                <a:sym typeface="Poppins Bold"/>
              </a:rPr>
              <a:t> </a:t>
            </a:r>
            <a:r>
              <a:rPr lang="en-US" sz="2800" b="1" u="none" strike="noStrike" dirty="0" err="1">
                <a:solidFill>
                  <a:srgbClr val="FFFFFF"/>
                </a:solidFill>
                <a:latin typeface="Arial" panose="020B0604020202020204" pitchFamily="34" charset="0"/>
                <a:ea typeface="Poppins Bold"/>
                <a:cs typeface="Arial" panose="020B0604020202020204" pitchFamily="34" charset="0"/>
                <a:sym typeface="Poppins Bold"/>
              </a:rPr>
              <a:t>trên</a:t>
            </a:r>
            <a:r>
              <a:rPr lang="en-US" sz="2800" b="1" u="none" strike="noStrike" dirty="0">
                <a:solidFill>
                  <a:srgbClr val="FFFFFF"/>
                </a:solidFill>
                <a:latin typeface="Arial" panose="020B0604020202020204" pitchFamily="34" charset="0"/>
                <a:ea typeface="Poppins Bold"/>
                <a:cs typeface="Arial" panose="020B0604020202020204" pitchFamily="34" charset="0"/>
                <a:sym typeface="Poppins Bold"/>
              </a:rPr>
              <a:t> </a:t>
            </a:r>
            <a:r>
              <a:rPr lang="en-US" sz="2800" b="1" u="none" strike="noStrike" dirty="0" err="1">
                <a:solidFill>
                  <a:srgbClr val="FFFFFF"/>
                </a:solidFill>
                <a:latin typeface="Arial" panose="020B0604020202020204" pitchFamily="34" charset="0"/>
                <a:ea typeface="Poppins Bold"/>
                <a:cs typeface="Arial" panose="020B0604020202020204" pitchFamily="34" charset="0"/>
                <a:sym typeface="Poppins Bold"/>
              </a:rPr>
              <a:t>nhiều</a:t>
            </a:r>
            <a:r>
              <a:rPr lang="en-US" sz="2800" b="1" u="none" strike="noStrike" dirty="0">
                <a:solidFill>
                  <a:srgbClr val="FFFFFF"/>
                </a:solidFill>
                <a:latin typeface="Arial" panose="020B0604020202020204" pitchFamily="34" charset="0"/>
                <a:ea typeface="Poppins Bold"/>
                <a:cs typeface="Arial" panose="020B0604020202020204" pitchFamily="34" charset="0"/>
                <a:sym typeface="Poppins Bold"/>
              </a:rPr>
              <a:t> </a:t>
            </a:r>
            <a:r>
              <a:rPr lang="en-US" sz="2800" b="1" u="none" strike="noStrike" dirty="0" err="1">
                <a:solidFill>
                  <a:srgbClr val="FFFFFF"/>
                </a:solidFill>
                <a:latin typeface="Arial" panose="020B0604020202020204" pitchFamily="34" charset="0"/>
                <a:ea typeface="Poppins Bold"/>
                <a:cs typeface="Arial" panose="020B0604020202020204" pitchFamily="34" charset="0"/>
                <a:sym typeface="Poppins Bold"/>
              </a:rPr>
              <a:t>thiết</a:t>
            </a:r>
            <a:r>
              <a:rPr lang="en-US" sz="2800" b="1" u="none" strike="noStrike" dirty="0">
                <a:solidFill>
                  <a:srgbClr val="FFFFFF"/>
                </a:solidFill>
                <a:latin typeface="Arial" panose="020B0604020202020204" pitchFamily="34" charset="0"/>
                <a:ea typeface="Poppins Bold"/>
                <a:cs typeface="Arial" panose="020B0604020202020204" pitchFamily="34" charset="0"/>
                <a:sym typeface="Poppins Bold"/>
              </a:rPr>
              <a:t> </a:t>
            </a:r>
            <a:r>
              <a:rPr lang="en-US" sz="2800" b="1" u="none" strike="noStrike" dirty="0" err="1">
                <a:solidFill>
                  <a:srgbClr val="FFFFFF"/>
                </a:solidFill>
                <a:latin typeface="Arial" panose="020B0604020202020204" pitchFamily="34" charset="0"/>
                <a:ea typeface="Poppins Bold"/>
                <a:cs typeface="Arial" panose="020B0604020202020204" pitchFamily="34" charset="0"/>
                <a:sym typeface="Poppins Bold"/>
              </a:rPr>
              <a:t>bị</a:t>
            </a:r>
            <a:endParaRPr lang="en-US" sz="2800" b="1" u="none" strike="noStrike" dirty="0">
              <a:solidFill>
                <a:srgbClr val="FFFFFF"/>
              </a:solidFill>
              <a:latin typeface="Arial" panose="020B0604020202020204" pitchFamily="34" charset="0"/>
              <a:ea typeface="Poppins Bold"/>
              <a:cs typeface="Arial" panose="020B0604020202020204" pitchFamily="34" charset="0"/>
              <a:sym typeface="Poppins Bold"/>
            </a:endParaRPr>
          </a:p>
        </p:txBody>
      </p:sp>
      <p:sp>
        <p:nvSpPr>
          <p:cNvPr id="27" name="TextBox 27"/>
          <p:cNvSpPr txBox="1"/>
          <p:nvPr/>
        </p:nvSpPr>
        <p:spPr>
          <a:xfrm>
            <a:off x="12290780" y="5117429"/>
            <a:ext cx="4410204" cy="1895825"/>
          </a:xfrm>
          <a:prstGeom prst="rect">
            <a:avLst/>
          </a:prstGeom>
        </p:spPr>
        <p:txBody>
          <a:bodyPr lIns="0" tIns="0" rIns="0" bIns="0" rtlCol="0" anchor="ctr"/>
          <a:lstStyle/>
          <a:p>
            <a:pPr lvl="0" algn="ctr">
              <a:lnSpc>
                <a:spcPts val="3480"/>
              </a:lnSpc>
              <a:spcBef>
                <a:spcPct val="0"/>
              </a:spcBef>
            </a:pPr>
            <a:r>
              <a:rPr lang="vi-VN" sz="2800" b="1" dirty="0">
                <a:solidFill>
                  <a:schemeClr val="bg1"/>
                </a:solidFill>
              </a:rPr>
              <a:t>Hệ thống vận hành </a:t>
            </a:r>
          </a:p>
          <a:p>
            <a:pPr lvl="0" algn="ctr">
              <a:lnSpc>
                <a:spcPts val="3480"/>
              </a:lnSpc>
              <a:spcBef>
                <a:spcPct val="0"/>
              </a:spcBef>
            </a:pPr>
            <a:r>
              <a:rPr lang="vi-VN" sz="2800" b="1" dirty="0">
                <a:solidFill>
                  <a:schemeClr val="bg1"/>
                </a:solidFill>
              </a:rPr>
              <a:t>ổn định, sẵn sàng </a:t>
            </a:r>
          </a:p>
          <a:p>
            <a:pPr lvl="0" algn="ctr">
              <a:lnSpc>
                <a:spcPts val="3480"/>
              </a:lnSpc>
              <a:spcBef>
                <a:spcPct val="0"/>
              </a:spcBef>
            </a:pPr>
            <a:r>
              <a:rPr lang="vi-VN" sz="2800" b="1" dirty="0">
                <a:solidFill>
                  <a:schemeClr val="bg1"/>
                </a:solidFill>
              </a:rPr>
              <a:t>mở rộng trong tương lai</a:t>
            </a:r>
            <a:endParaRPr lang="en-US" sz="2486" b="1" u="none" strike="noStrike" dirty="0">
              <a:solidFill>
                <a:schemeClr val="bg1"/>
              </a:solidFill>
              <a:latin typeface="Poppins Bold"/>
              <a:ea typeface="Poppins Bold"/>
              <a:cs typeface="Poppins Bold"/>
              <a:sym typeface="Poppins Bold"/>
            </a:endParaRPr>
          </a:p>
        </p:txBody>
      </p:sp>
      <p:pic>
        <p:nvPicPr>
          <p:cNvPr id="34" name="Picture 33">
            <a:extLst>
              <a:ext uri="{FF2B5EF4-FFF2-40B4-BE49-F238E27FC236}">
                <a16:creationId xmlns:a16="http://schemas.microsoft.com/office/drawing/2014/main" id="{5F4C5196-9793-C426-FA8B-4FEA54735D12}"/>
              </a:ext>
            </a:extLst>
          </p:cNvPr>
          <p:cNvPicPr>
            <a:picLocks noChangeAspect="1"/>
          </p:cNvPicPr>
          <p:nvPr/>
        </p:nvPicPr>
        <p:blipFill>
          <a:blip r:embed="rId4"/>
          <a:stretch>
            <a:fillRect/>
          </a:stretch>
        </p:blipFill>
        <p:spPr>
          <a:xfrm>
            <a:off x="2694659" y="3760371"/>
            <a:ext cx="2698975" cy="1298203"/>
          </a:xfrm>
          <a:prstGeom prst="rect">
            <a:avLst/>
          </a:prstGeom>
        </p:spPr>
      </p:pic>
      <p:pic>
        <p:nvPicPr>
          <p:cNvPr id="1032" name="Picture 8">
            <a:extLst>
              <a:ext uri="{FF2B5EF4-FFF2-40B4-BE49-F238E27FC236}">
                <a16:creationId xmlns:a16="http://schemas.microsoft.com/office/drawing/2014/main" id="{61173BD6-C60B-04FA-A2E9-AC0B852962B1}"/>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736353" y="3760371"/>
            <a:ext cx="1514932" cy="151493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t systems - Free ui icons">
            <a:extLst>
              <a:ext uri="{FF2B5EF4-FFF2-40B4-BE49-F238E27FC236}">
                <a16:creationId xmlns:a16="http://schemas.microsoft.com/office/drawing/2014/main" id="{B4AF5EC3-82F7-36B6-77E7-C912EEC95D3A}"/>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3796428" y="3851623"/>
            <a:ext cx="1461780" cy="14617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70000"/>
        </a:solidFill>
        <a:effectLst/>
      </p:bgPr>
    </p:bg>
    <p:spTree>
      <p:nvGrpSpPr>
        <p:cNvPr id="1" name=""/>
        <p:cNvGrpSpPr/>
        <p:nvPr/>
      </p:nvGrpSpPr>
      <p:grpSpPr>
        <a:xfrm>
          <a:off x="0" y="0"/>
          <a:ext cx="0" cy="0"/>
          <a:chOff x="0" y="0"/>
          <a:chExt cx="0" cy="0"/>
        </a:xfrm>
      </p:grpSpPr>
      <p:sp>
        <p:nvSpPr>
          <p:cNvPr id="3" name="Freeform 3"/>
          <p:cNvSpPr/>
          <p:nvPr/>
        </p:nvSpPr>
        <p:spPr>
          <a:xfrm>
            <a:off x="6224860" y="7686324"/>
            <a:ext cx="5841799" cy="1153755"/>
          </a:xfrm>
          <a:custGeom>
            <a:avLst/>
            <a:gdLst/>
            <a:ahLst/>
            <a:cxnLst/>
            <a:rect l="l" t="t" r="r" b="b"/>
            <a:pathLst>
              <a:path w="5841799" h="1153755">
                <a:moveTo>
                  <a:pt x="0" y="0"/>
                </a:moveTo>
                <a:lnTo>
                  <a:pt x="5841799" y="0"/>
                </a:lnTo>
                <a:lnTo>
                  <a:pt x="5841799" y="1153755"/>
                </a:lnTo>
                <a:lnTo>
                  <a:pt x="0" y="1153755"/>
                </a:lnTo>
                <a:lnTo>
                  <a:pt x="0" y="0"/>
                </a:lnTo>
                <a:close/>
              </a:path>
            </a:pathLst>
          </a:custGeom>
          <a:blipFill>
            <a:blip r:embed="rId3"/>
            <a:stretch>
              <a:fillRect/>
            </a:stretch>
          </a:blipFill>
        </p:spPr>
        <p:txBody>
          <a:bodyPr/>
          <a:lstStyle/>
          <a:p>
            <a:endParaRPr lang="vi-VN"/>
          </a:p>
        </p:txBody>
      </p:sp>
      <p:grpSp>
        <p:nvGrpSpPr>
          <p:cNvPr id="14" name="Group 14"/>
          <p:cNvGrpSpPr/>
          <p:nvPr/>
        </p:nvGrpSpPr>
        <p:grpSpPr>
          <a:xfrm>
            <a:off x="-2123887" y="-2346523"/>
            <a:ext cx="4693046" cy="469304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vi-VN"/>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5573718" y="7940477"/>
            <a:ext cx="4693046" cy="4693046"/>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txBody>
            <a:bodyPr/>
            <a:lstStyle/>
            <a:p>
              <a:endParaRPr lang="vi-VN" dirty="0"/>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6" name="TextBox 26"/>
          <p:cNvSpPr txBox="1"/>
          <p:nvPr/>
        </p:nvSpPr>
        <p:spPr>
          <a:xfrm>
            <a:off x="4343400" y="524958"/>
            <a:ext cx="10411897" cy="870376"/>
          </a:xfrm>
          <a:prstGeom prst="rect">
            <a:avLst/>
          </a:prstGeom>
        </p:spPr>
        <p:txBody>
          <a:bodyPr lIns="0" tIns="0" rIns="0" bIns="0" rtlCol="0" anchor="t">
            <a:spAutoFit/>
          </a:bodyPr>
          <a:lstStyle/>
          <a:p>
            <a:pPr marL="0" lvl="0" indent="0" algn="ctr">
              <a:lnSpc>
                <a:spcPts val="7151"/>
              </a:lnSpc>
              <a:spcBef>
                <a:spcPct val="0"/>
              </a:spcBef>
            </a:pPr>
            <a:r>
              <a:rPr lang="en-US" sz="5108" b="1" dirty="0">
                <a:solidFill>
                  <a:srgbClr val="FDFDFD"/>
                </a:solidFill>
                <a:latin typeface="Montserrat Bold"/>
                <a:ea typeface="Montserrat Bold"/>
                <a:cs typeface="Montserrat Bold"/>
                <a:sym typeface="Montserrat Bold"/>
              </a:rPr>
              <a:t>MỘT SỐ GIAO DIỆN WEBSITE</a:t>
            </a:r>
          </a:p>
        </p:txBody>
      </p:sp>
      <p:sp>
        <p:nvSpPr>
          <p:cNvPr id="33" name="Rectangle: Rounded Corners 32">
            <a:extLst>
              <a:ext uri="{FF2B5EF4-FFF2-40B4-BE49-F238E27FC236}">
                <a16:creationId xmlns:a16="http://schemas.microsoft.com/office/drawing/2014/main" id="{00E48989-A231-A4E1-D5FF-B027E9371BD5}"/>
              </a:ext>
            </a:extLst>
          </p:cNvPr>
          <p:cNvSpPr/>
          <p:nvPr/>
        </p:nvSpPr>
        <p:spPr>
          <a:xfrm>
            <a:off x="1828801" y="1525311"/>
            <a:ext cx="15468600" cy="7885389"/>
          </a:xfrm>
          <a:prstGeom prst="roundRect">
            <a:avLst>
              <a:gd name="adj" fmla="val 317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050" name="Picture 1">
            <a:extLst>
              <a:ext uri="{FF2B5EF4-FFF2-40B4-BE49-F238E27FC236}">
                <a16:creationId xmlns:a16="http://schemas.microsoft.com/office/drawing/2014/main" id="{1B9D34C1-E7F4-8DBC-BA5D-4CBFECB9E57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29186" y="2499872"/>
            <a:ext cx="14821021" cy="5431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61</TotalTime>
  <Words>509</Words>
  <Application>Microsoft Office PowerPoint</Application>
  <PresentationFormat>Custom</PresentationFormat>
  <Paragraphs>64</Paragraphs>
  <Slides>14</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Aptos</vt:lpstr>
      <vt:lpstr>Poppins Bold</vt:lpstr>
      <vt:lpstr>Poppins</vt:lpstr>
      <vt:lpstr>Montserrat Bold</vt:lpstr>
      <vt:lpstr>Montserrat</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DỰNG WEBSITE BÁN ĐIỆN THOẠI DI ĐỘNG</dc:title>
  <dc:creator>hữu luân nguyễn</dc:creator>
  <cp:lastModifiedBy>Nguyen Huu Luan</cp:lastModifiedBy>
  <cp:revision>4</cp:revision>
  <dcterms:created xsi:type="dcterms:W3CDTF">2006-08-16T00:00:00Z</dcterms:created>
  <dcterms:modified xsi:type="dcterms:W3CDTF">2025-12-29T04:53:31Z</dcterms:modified>
  <dc:identifier>DAG8sJtKRAg</dc:identifier>
</cp:coreProperties>
</file>

<file path=docProps/thumbnail.jpeg>
</file>